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3.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1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2.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14.xml" ContentType="application/vnd.openxmlformats-officedocument.presentationml.slide+xml"/>
  <Override PartName="/ppt/slides/slide18.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xml" ContentType="application/vnd.openxmlformats-officedocument.presentationml.notes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1.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9.xml" ContentType="application/vnd.openxmlformats-officedocument.presentationml.notesSlide+xml"/>
  <Override PartName="/ppt/notesSlides/notesSlide14.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45" r:id="rId1"/>
  </p:sldMasterIdLst>
  <p:notesMasterIdLst>
    <p:notesMasterId r:id="rId25"/>
  </p:notesMasterIdLst>
  <p:handoutMasterIdLst>
    <p:handoutMasterId r:id="rId26"/>
  </p:handoutMasterIdLst>
  <p:sldIdLst>
    <p:sldId id="256" r:id="rId2"/>
    <p:sldId id="419" r:id="rId3"/>
    <p:sldId id="400" r:id="rId4"/>
    <p:sldId id="410" r:id="rId5"/>
    <p:sldId id="432" r:id="rId6"/>
    <p:sldId id="405" r:id="rId7"/>
    <p:sldId id="431" r:id="rId8"/>
    <p:sldId id="406" r:id="rId9"/>
    <p:sldId id="381" r:id="rId10"/>
    <p:sldId id="374" r:id="rId11"/>
    <p:sldId id="258" r:id="rId12"/>
    <p:sldId id="421" r:id="rId13"/>
    <p:sldId id="433" r:id="rId14"/>
    <p:sldId id="424" r:id="rId15"/>
    <p:sldId id="425" r:id="rId16"/>
    <p:sldId id="422" r:id="rId17"/>
    <p:sldId id="426" r:id="rId18"/>
    <p:sldId id="427" r:id="rId19"/>
    <p:sldId id="428" r:id="rId20"/>
    <p:sldId id="430" r:id="rId21"/>
    <p:sldId id="429" r:id="rId22"/>
    <p:sldId id="416" r:id="rId23"/>
    <p:sldId id="420" r:id="rId24"/>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sher, Jill (KYTC)" initials="AJ(" lastIdx="11" clrIdx="0">
    <p:extLst>
      <p:ext uri="{19B8F6BF-5375-455C-9EA6-DF929625EA0E}">
        <p15:presenceInfo xmlns:p15="http://schemas.microsoft.com/office/powerpoint/2012/main" userId="S-1-5-21-42551687-1387342770-626671869-470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689" autoAdjust="0"/>
    <p:restoredTop sz="94280" autoAdjust="0"/>
  </p:normalViewPr>
  <p:slideViewPr>
    <p:cSldViewPr>
      <p:cViewPr varScale="1">
        <p:scale>
          <a:sx n="68" d="100"/>
          <a:sy n="68" d="100"/>
        </p:scale>
        <p:origin x="1320" y="72"/>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p:cViewPr varScale="1">
        <p:scale>
          <a:sx n="54" d="100"/>
          <a:sy n="54" d="100"/>
        </p:scale>
        <p:origin x="2874" y="9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ustomXml" Target="../customXml/item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 Id="rId35" Type="http://schemas.openxmlformats.org/officeDocument/2006/relationships/customXml" Target="../customXml/item3.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20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132099" name="Rectangle 3"/>
          <p:cNvSpPr>
            <a:spLocks noGrp="1" noChangeArrowheads="1"/>
          </p:cNvSpPr>
          <p:nvPr>
            <p:ph type="dt" sz="quarter"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132100" name="Rectangle 4"/>
          <p:cNvSpPr>
            <a:spLocks noGrp="1" noChangeArrowheads="1"/>
          </p:cNvSpPr>
          <p:nvPr>
            <p:ph type="ftr" sz="quarter" idx="2"/>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132101" name="Rectangle 5"/>
          <p:cNvSpPr>
            <a:spLocks noGrp="1" noChangeArrowheads="1"/>
          </p:cNvSpPr>
          <p:nvPr>
            <p:ph type="sldNum" sz="quarter" idx="3"/>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eaLnBrk="1" hangingPunct="1">
              <a:defRPr sz="1200">
                <a:latin typeface="Arial" charset="0"/>
              </a:defRPr>
            </a:lvl1pPr>
          </a:lstStyle>
          <a:p>
            <a:pPr>
              <a:defRPr/>
            </a:pPr>
            <a:fld id="{F17AECB4-6F89-474D-B925-9A2BCC1CEDF3}" type="slidenum">
              <a:rPr lang="en-US"/>
              <a:pPr>
                <a:defRPr/>
              </a:pPr>
              <a:t>‹#›</a:t>
            </a:fld>
            <a:endParaRPr lang="en-US"/>
          </a:p>
        </p:txBody>
      </p:sp>
    </p:spTree>
    <p:extLst>
      <p:ext uri="{BB962C8B-B14F-4D97-AF65-F5344CB8AC3E}">
        <p14:creationId xmlns:p14="http://schemas.microsoft.com/office/powerpoint/2010/main" val="3899235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55299" name="Rectangle 3"/>
          <p:cNvSpPr>
            <a:spLocks noGrp="1" noChangeArrowheads="1"/>
          </p:cNvSpPr>
          <p:nvPr>
            <p:ph type="dt" idx="1"/>
          </p:nvPr>
        </p:nvSpPr>
        <p:spPr bwMode="auto">
          <a:xfrm>
            <a:off x="3978275" y="0"/>
            <a:ext cx="3043238" cy="465138"/>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20484"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55301" name="Rectangle 5"/>
          <p:cNvSpPr>
            <a:spLocks noGrp="1" noChangeArrowheads="1"/>
          </p:cNvSpPr>
          <p:nvPr>
            <p:ph type="body" sz="quarter" idx="3"/>
          </p:nvPr>
        </p:nvSpPr>
        <p:spPr bwMode="auto">
          <a:xfrm>
            <a:off x="701675" y="4421188"/>
            <a:ext cx="5619750" cy="4189412"/>
          </a:xfrm>
          <a:prstGeom prst="rect">
            <a:avLst/>
          </a:prstGeom>
          <a:noFill/>
          <a:ln w="9525">
            <a:noFill/>
            <a:miter lim="800000"/>
            <a:headEnd/>
            <a:tailEnd/>
          </a:ln>
          <a:effectLst/>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5302" name="Rectangle 6"/>
          <p:cNvSpPr>
            <a:spLocks noGrp="1" noChangeArrowheads="1"/>
          </p:cNvSpPr>
          <p:nvPr>
            <p:ph type="ftr" sz="quarter" idx="4"/>
          </p:nvPr>
        </p:nvSpPr>
        <p:spPr bwMode="auto">
          <a:xfrm>
            <a:off x="0"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55303" name="Rectangle 7"/>
          <p:cNvSpPr>
            <a:spLocks noGrp="1" noChangeArrowheads="1"/>
          </p:cNvSpPr>
          <p:nvPr>
            <p:ph type="sldNum" sz="quarter" idx="5"/>
          </p:nvPr>
        </p:nvSpPr>
        <p:spPr bwMode="auto">
          <a:xfrm>
            <a:off x="3978275" y="8842375"/>
            <a:ext cx="3043238" cy="465138"/>
          </a:xfrm>
          <a:prstGeom prst="rect">
            <a:avLst/>
          </a:prstGeom>
          <a:noFill/>
          <a:ln w="9525">
            <a:noFill/>
            <a:miter lim="800000"/>
            <a:headEnd/>
            <a:tailEnd/>
          </a:ln>
          <a:effectLst/>
        </p:spPr>
        <p:txBody>
          <a:bodyPr vert="horz" wrap="square" lIns="93324" tIns="46662" rIns="93324" bIns="46662" numCol="1" anchor="b" anchorCtr="0" compatLnSpc="1">
            <a:prstTxWarp prst="textNoShape">
              <a:avLst/>
            </a:prstTxWarp>
          </a:bodyPr>
          <a:lstStyle>
            <a:lvl1pPr algn="r" eaLnBrk="1" hangingPunct="1">
              <a:defRPr sz="1200">
                <a:latin typeface="Arial" charset="0"/>
              </a:defRPr>
            </a:lvl1pPr>
          </a:lstStyle>
          <a:p>
            <a:pPr>
              <a:defRPr/>
            </a:pPr>
            <a:fld id="{6C645310-2782-4219-9F4E-F00E48C10ED5}" type="slidenum">
              <a:rPr lang="en-US"/>
              <a:pPr>
                <a:defRPr/>
              </a:pPr>
              <a:t>‹#›</a:t>
            </a:fld>
            <a:endParaRPr lang="en-US"/>
          </a:p>
        </p:txBody>
      </p:sp>
    </p:spTree>
    <p:extLst>
      <p:ext uri="{BB962C8B-B14F-4D97-AF65-F5344CB8AC3E}">
        <p14:creationId xmlns:p14="http://schemas.microsoft.com/office/powerpoint/2010/main" val="101081593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a:t>
            </a:fld>
            <a:endParaRPr lang="en-US"/>
          </a:p>
        </p:txBody>
      </p:sp>
    </p:spTree>
    <p:extLst>
      <p:ext uri="{BB962C8B-B14F-4D97-AF65-F5344CB8AC3E}">
        <p14:creationId xmlns:p14="http://schemas.microsoft.com/office/powerpoint/2010/main" val="2411395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10</a:t>
            </a:fld>
            <a:endParaRPr lang="en-US"/>
          </a:p>
        </p:txBody>
      </p:sp>
    </p:spTree>
    <p:extLst>
      <p:ext uri="{BB962C8B-B14F-4D97-AF65-F5344CB8AC3E}">
        <p14:creationId xmlns:p14="http://schemas.microsoft.com/office/powerpoint/2010/main" val="42799876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A47FADF5-2D4C-485E-9974-76E51D26A1EC}" type="slidenum">
              <a:rPr lang="en-US" smtClean="0">
                <a:latin typeface="Arial" pitchFamily="34" charset="0"/>
              </a:rPr>
              <a:pPr/>
              <a:t>11</a:t>
            </a:fld>
            <a:endParaRPr lang="en-US">
              <a:latin typeface="Arial" pitchFamily="34"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pPr eaLnBrk="1" hangingPunct="1"/>
            <a:r>
              <a:rPr lang="en-US" dirty="0">
                <a:latin typeface="Arial" pitchFamily="34" charset="0"/>
              </a:rPr>
              <a:t>We provide the information and context analysis for the system ‘as is’, and try and help find consensus on where we need to go.   Some of the information that helps the advocates, the money providers, and the doers gain a sense of what is out there now is &lt;READ SLIDE&gt; </a:t>
            </a:r>
          </a:p>
          <a:p>
            <a:pPr eaLnBrk="1" hangingPunct="1"/>
            <a:endParaRPr lang="en-US" dirty="0">
              <a:latin typeface="Arial" pitchFamily="34" charset="0"/>
            </a:endParaRPr>
          </a:p>
          <a:p>
            <a:pPr eaLnBrk="1" hangingPunct="1"/>
            <a:endParaRPr lang="en-US" dirty="0">
              <a:latin typeface="Arial" pitchFamily="34" charset="0"/>
            </a:endParaRPr>
          </a:p>
        </p:txBody>
      </p:sp>
    </p:spTree>
    <p:extLst>
      <p:ext uri="{BB962C8B-B14F-4D97-AF65-F5344CB8AC3E}">
        <p14:creationId xmlns:p14="http://schemas.microsoft.com/office/powerpoint/2010/main" val="2618661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mention somewhere the evolution of P&amp;N. From PIF to Study (DNA) to DES to </a:t>
            </a:r>
            <a:r>
              <a:rPr lang="en-US" dirty="0" err="1"/>
              <a:t>Env</a:t>
            </a:r>
            <a:r>
              <a:rPr lang="en-US" dirty="0"/>
              <a:t> Document.</a:t>
            </a:r>
          </a:p>
          <a:p>
            <a:endParaRPr lang="en-US" dirty="0"/>
          </a:p>
          <a:p>
            <a:r>
              <a:rPr lang="en-US" dirty="0"/>
              <a:t>Besides being possible, practical, and feasible the range of alts mush full P&amp;N. See Key Decision Points in HD-203 for more information to talk about.</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12</a:t>
            </a:fld>
            <a:endParaRPr lang="en-US"/>
          </a:p>
        </p:txBody>
      </p:sp>
    </p:spTree>
    <p:extLst>
      <p:ext uri="{BB962C8B-B14F-4D97-AF65-F5344CB8AC3E}">
        <p14:creationId xmlns:p14="http://schemas.microsoft.com/office/powerpoint/2010/main" val="33538309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journey of P&amp;N follows the flow of the project development. There may be turns, twists, pools, and boulders along the run as insights are gained from technical, public, and political input.  (Photo: </a:t>
            </a:r>
            <a:r>
              <a:rPr lang="en-US" dirty="0" err="1"/>
              <a:t>Pearsons</a:t>
            </a:r>
            <a:r>
              <a:rPr lang="en-US" dirty="0"/>
              <a:t> Glen Falls, 2017)</a:t>
            </a:r>
          </a:p>
          <a:p>
            <a:r>
              <a:rPr lang="en-US" dirty="0"/>
              <a:t>The design executive summary (DES) is the record of engineering decisions related to the project.  A signature from the director of the Division of Highway Design constitutes geometric approval and confirms the rationale used in determining geometric aspects of the proposed facility.  The DES contains information about the project description, roadway characteristics, typical geometric criteria recommended for the roadway, existing conditions, and the project team's recommendations.  The DES contains rationale concerning requested design exceptions and is utilized by the Division of Environmental Analysis in determining environmental actions that may be required.  Since the DES documents the rationale used when making important design decisions, it is important to document reasons for conclusions that are made to provide a record of approvals.  Should these decisions ever be challenged, the DES shows that a conscientious effort was made by the project team when reaching conclusions. </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13</a:t>
            </a:fld>
            <a:endParaRPr lang="en-US"/>
          </a:p>
        </p:txBody>
      </p:sp>
    </p:spTree>
    <p:extLst>
      <p:ext uri="{BB962C8B-B14F-4D97-AF65-F5344CB8AC3E}">
        <p14:creationId xmlns:p14="http://schemas.microsoft.com/office/powerpoint/2010/main" val="27989408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Encourage specific supporting data. Safety problems may be influenced by poor access management </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14</a:t>
            </a:fld>
            <a:endParaRPr lang="en-US"/>
          </a:p>
        </p:txBody>
      </p:sp>
    </p:spTree>
    <p:extLst>
      <p:ext uri="{BB962C8B-B14F-4D97-AF65-F5344CB8AC3E}">
        <p14:creationId xmlns:p14="http://schemas.microsoft.com/office/powerpoint/2010/main" val="4651003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15</a:t>
            </a:fld>
            <a:endParaRPr lang="en-US"/>
          </a:p>
        </p:txBody>
      </p:sp>
    </p:spTree>
    <p:extLst>
      <p:ext uri="{BB962C8B-B14F-4D97-AF65-F5344CB8AC3E}">
        <p14:creationId xmlns:p14="http://schemas.microsoft.com/office/powerpoint/2010/main" val="40089260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16</a:t>
            </a:fld>
            <a:endParaRPr lang="en-US"/>
          </a:p>
        </p:txBody>
      </p:sp>
    </p:spTree>
    <p:extLst>
      <p:ext uri="{BB962C8B-B14F-4D97-AF65-F5344CB8AC3E}">
        <p14:creationId xmlns:p14="http://schemas.microsoft.com/office/powerpoint/2010/main" val="6623983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17</a:t>
            </a:fld>
            <a:endParaRPr lang="en-US"/>
          </a:p>
        </p:txBody>
      </p:sp>
    </p:spTree>
    <p:extLst>
      <p:ext uri="{BB962C8B-B14F-4D97-AF65-F5344CB8AC3E}">
        <p14:creationId xmlns:p14="http://schemas.microsoft.com/office/powerpoint/2010/main" val="13059507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18</a:t>
            </a:fld>
            <a:endParaRPr lang="en-US"/>
          </a:p>
        </p:txBody>
      </p:sp>
    </p:spTree>
    <p:extLst>
      <p:ext uri="{BB962C8B-B14F-4D97-AF65-F5344CB8AC3E}">
        <p14:creationId xmlns:p14="http://schemas.microsoft.com/office/powerpoint/2010/main" val="11403189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Classic example. May remove bridge or bypass stream crossing vs. needing to </a:t>
            </a:r>
            <a:r>
              <a:rPr lang="en-US"/>
              <a:t>correct deficiencies.</a:t>
            </a:r>
            <a:endParaRPr lang="en-US" dirty="0"/>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19</a:t>
            </a:fld>
            <a:endParaRPr lang="en-US"/>
          </a:p>
        </p:txBody>
      </p:sp>
    </p:spTree>
    <p:extLst>
      <p:ext uri="{BB962C8B-B14F-4D97-AF65-F5344CB8AC3E}">
        <p14:creationId xmlns:p14="http://schemas.microsoft.com/office/powerpoint/2010/main" val="15983115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2</a:t>
            </a:fld>
            <a:endParaRPr lang="en-US"/>
          </a:p>
        </p:txBody>
      </p:sp>
    </p:spTree>
    <p:extLst>
      <p:ext uri="{BB962C8B-B14F-4D97-AF65-F5344CB8AC3E}">
        <p14:creationId xmlns:p14="http://schemas.microsoft.com/office/powerpoint/2010/main" val="2105739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3</a:t>
            </a:fld>
            <a:endParaRPr lang="en-US"/>
          </a:p>
        </p:txBody>
      </p:sp>
    </p:spTree>
    <p:extLst>
      <p:ext uri="{BB962C8B-B14F-4D97-AF65-F5344CB8AC3E}">
        <p14:creationId xmlns:p14="http://schemas.microsoft.com/office/powerpoint/2010/main" val="3486009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intent of a purpose and need statement is to provide a clear and uniform approach for KYTC and its partners to use in the development of a project.  A preliminary purpose and need statement for the project is to be defined early in the initial design and environmental review stages of the project and developed more extensively during the public involvement process. The purpose and need statement shall be continuously evaluated during the development process and modified as needed based on information gained through the public involvement process.  </a:t>
            </a:r>
          </a:p>
          <a:p>
            <a:r>
              <a:rPr lang="en-US" dirty="0"/>
              <a:t> </a:t>
            </a:r>
          </a:p>
          <a:p>
            <a:r>
              <a:rPr lang="en-US" dirty="0"/>
              <a:t>The development of a project purpose and need statement is the responsibility of the project team. Purpose and need of a project are key decision points of the shared decision-making process.  Purpose and need provide the foundation for successful decision-making and the basis for the evaluation and comparison of reasonable alternatives.  Each project will have a purpose and need agreed upon by the project team, which will be utilized to establish the scope of the required work. </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4</a:t>
            </a:fld>
            <a:endParaRPr lang="en-US"/>
          </a:p>
        </p:txBody>
      </p:sp>
    </p:spTree>
    <p:extLst>
      <p:ext uri="{BB962C8B-B14F-4D97-AF65-F5344CB8AC3E}">
        <p14:creationId xmlns:p14="http://schemas.microsoft.com/office/powerpoint/2010/main" val="292830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project team will also use the purpose and need to develop alternatives and to guide their decisions. For projects where the Division of Planning has completed studies, the project team should review, revise, and adopt the purpose and need presented in the planning report with consensus reached on all necessary modifications. </a:t>
            </a:r>
          </a:p>
          <a:p>
            <a:endParaRPr lang="en-US" dirty="0"/>
          </a:p>
          <a:p>
            <a:r>
              <a:rPr lang="en-US" dirty="0"/>
              <a:t>May mention bottom up or Performance Based Flexible Solutions. Beside “No Build” there may be valid maintenance type applications that meet the purpose and need.</a:t>
            </a:r>
          </a:p>
          <a:p>
            <a:endParaRPr lang="en-US" dirty="0"/>
          </a:p>
          <a:p>
            <a:r>
              <a:rPr lang="en-US" dirty="0"/>
              <a:t>Like the example P&amp;N at the end. May mention here differences between P&amp;N, SYP Project Description and Scope of work. Ties in later with the specific examples.</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5</a:t>
            </a:fld>
            <a:endParaRPr lang="en-US"/>
          </a:p>
        </p:txBody>
      </p:sp>
    </p:spTree>
    <p:extLst>
      <p:ext uri="{BB962C8B-B14F-4D97-AF65-F5344CB8AC3E}">
        <p14:creationId xmlns:p14="http://schemas.microsoft.com/office/powerpoint/2010/main" val="3897222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a:p>
            <a:r>
              <a:rPr lang="en-US" dirty="0"/>
              <a:t>A purpose and need statement is necessary for developing all projects.  It is a requirement on projects that include future NEPA documentation, an environmental impact statement, or environmental assessment/FONSI.  A clear, well-justified purpose and need discussion explains to the public and decision-makers that expenditure of funds is necessary and worthwhile and that the priority of the project is warranted when compared to other needed highway projects. </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6</a:t>
            </a:fld>
            <a:endParaRPr lang="en-US"/>
          </a:p>
        </p:txBody>
      </p:sp>
    </p:spTree>
    <p:extLst>
      <p:ext uri="{BB962C8B-B14F-4D97-AF65-F5344CB8AC3E}">
        <p14:creationId xmlns:p14="http://schemas.microsoft.com/office/powerpoint/2010/main" val="2273383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mention when P&amp;N changes significantly then project team may need to revisit.</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7</a:t>
            </a:fld>
            <a:endParaRPr lang="en-US"/>
          </a:p>
        </p:txBody>
      </p:sp>
    </p:spTree>
    <p:extLst>
      <p:ext uri="{BB962C8B-B14F-4D97-AF65-F5344CB8AC3E}">
        <p14:creationId xmlns:p14="http://schemas.microsoft.com/office/powerpoint/2010/main" val="1226985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Would define supporting data compared to just existing data.</a:t>
            </a:r>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8</a:t>
            </a:fld>
            <a:endParaRPr lang="en-US"/>
          </a:p>
        </p:txBody>
      </p:sp>
    </p:spTree>
    <p:extLst>
      <p:ext uri="{BB962C8B-B14F-4D97-AF65-F5344CB8AC3E}">
        <p14:creationId xmlns:p14="http://schemas.microsoft.com/office/powerpoint/2010/main" val="29182700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6C645310-2782-4219-9F4E-F00E48C10ED5}" type="slidenum">
              <a:rPr lang="en-US" smtClean="0"/>
              <a:pPr>
                <a:defRPr/>
              </a:pPr>
              <a:t>9</a:t>
            </a:fld>
            <a:endParaRPr lang="en-US"/>
          </a:p>
        </p:txBody>
      </p:sp>
    </p:spTree>
    <p:extLst>
      <p:ext uri="{BB962C8B-B14F-4D97-AF65-F5344CB8AC3E}">
        <p14:creationId xmlns:p14="http://schemas.microsoft.com/office/powerpoint/2010/main" val="26799473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871EEA3-DB5F-4275-9663-5A127FDA103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9DBA82-5BE7-457F-995E-EAB10D4897C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A986A97-452C-40A5-885C-A2336125D64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60040D-6DF0-46F6-AABB-0EBFD69C0938}"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011DB6B-8577-4607-8B3F-39395D121A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6A8D9BB-7374-4D0F-B8D7-B9290FA6B31F}"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6D3B25E6-16E6-4907-BAB1-A6134E7383A2}"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2F08B48-61C4-4C5C-A7C6-7E972D3E66B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E8718F-FD88-40FA-877A-A66AE14DA985}"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5E84671-3403-448B-85D6-4850C358AA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2AFC782-7793-41E0-A1B1-8C08EF349DE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B121E5A-0CA8-4C48-9623-6CB76915003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gi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p13mode.kytc.ky.gov/Highway-Design/Highway%20Design%20Manual%202015/HD-200.pdf" TargetMode="External"/><Relationship Id="rId2" Type="http://schemas.openxmlformats.org/officeDocument/2006/relationships/hyperlink" Target="http://sp13mode.kytc.ky.gov/Highway-Design/Documents/Purpose%20and%20Need%20Statement%20Guidance%20and%20Instructions.pdf"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vmlDrawing" Target="../drawings/vmlDrawing1.vml"/><Relationship Id="rId5" Type="http://schemas.openxmlformats.org/officeDocument/2006/relationships/image" Target="../media/image8.e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294496"/>
            <a:ext cx="7924800" cy="3048000"/>
          </a:xfrm>
        </p:spPr>
        <p:txBody>
          <a:bodyPr rtlCol="0">
            <a:normAutofit/>
          </a:bodyPr>
          <a:lstStyle/>
          <a:p>
            <a:pPr eaLnBrk="1" fontAlgn="auto" hangingPunct="1">
              <a:lnSpc>
                <a:spcPct val="80000"/>
              </a:lnSpc>
              <a:spcAft>
                <a:spcPts val="0"/>
              </a:spcAft>
              <a:defRPr/>
            </a:pPr>
            <a:r>
              <a:rPr lang="en-US" dirty="0"/>
              <a:t>Defining Data Driven Needs for the Project Purpose</a:t>
            </a:r>
            <a:br>
              <a:rPr lang="en-US" dirty="0"/>
            </a:br>
            <a:br>
              <a:rPr lang="en-US" dirty="0"/>
            </a:br>
            <a:r>
              <a:rPr lang="en-US" sz="2400" b="1" dirty="0"/>
              <a:t>2017 Partnering Conference</a:t>
            </a:r>
            <a:br>
              <a:rPr lang="en-US" b="1" dirty="0"/>
            </a:br>
            <a:r>
              <a:rPr lang="en-US" sz="2000" b="1" dirty="0">
                <a:latin typeface="Calibri" pitchFamily="34" charset="0"/>
              </a:rPr>
              <a:t>August 16, 2017</a:t>
            </a:r>
            <a:br>
              <a:rPr lang="en-US" dirty="0"/>
            </a:br>
            <a:endParaRPr b="1" dirty="0"/>
          </a:p>
        </p:txBody>
      </p:sp>
      <p:sp>
        <p:nvSpPr>
          <p:cNvPr id="5123" name="Rectangle 3"/>
          <p:cNvSpPr>
            <a:spLocks noGrp="1" noChangeArrowheads="1"/>
          </p:cNvSpPr>
          <p:nvPr>
            <p:ph type="subTitle" idx="1"/>
          </p:nvPr>
        </p:nvSpPr>
        <p:spPr>
          <a:xfrm>
            <a:off x="2971800" y="2438400"/>
            <a:ext cx="6858000" cy="3733800"/>
          </a:xfrm>
        </p:spPr>
        <p:txBody>
          <a:bodyPr rtlCol="0">
            <a:normAutofit/>
          </a:bodyPr>
          <a:lstStyle/>
          <a:p>
            <a:pPr marL="63500" eaLnBrk="1" fontAlgn="auto" hangingPunct="1">
              <a:lnSpc>
                <a:spcPct val="80000"/>
              </a:lnSpc>
              <a:spcAft>
                <a:spcPts val="0"/>
              </a:spcAft>
              <a:buFont typeface="Wingdings 2" pitchFamily="18" charset="2"/>
              <a:buNone/>
              <a:defRPr/>
            </a:pPr>
            <a:r>
              <a:rPr lang="en-US" sz="1600" b="1" dirty="0"/>
              <a:t>	</a:t>
            </a:r>
          </a:p>
          <a:p>
            <a:pPr marL="63500" eaLnBrk="1" fontAlgn="auto" hangingPunct="1">
              <a:lnSpc>
                <a:spcPct val="80000"/>
              </a:lnSpc>
              <a:spcAft>
                <a:spcPts val="0"/>
              </a:spcAft>
              <a:buFont typeface="Wingdings 2" pitchFamily="18" charset="2"/>
              <a:buNone/>
              <a:defRPr/>
            </a:pPr>
            <a:r>
              <a:rPr lang="en-US" sz="1600" b="1" dirty="0"/>
              <a:t>		</a:t>
            </a:r>
            <a:endParaRPr lang="en-US" b="1" dirty="0"/>
          </a:p>
          <a:p>
            <a:pPr marL="63500" eaLnBrk="1" fontAlgn="auto" hangingPunct="1">
              <a:lnSpc>
                <a:spcPct val="80000"/>
              </a:lnSpc>
              <a:spcAft>
                <a:spcPts val="0"/>
              </a:spcAft>
              <a:buFont typeface="Wingdings 2" pitchFamily="18" charset="2"/>
              <a:buNone/>
              <a:defRPr/>
            </a:pPr>
            <a:endParaRPr lang="en-US" b="1" dirty="0"/>
          </a:p>
          <a:p>
            <a:pPr marL="63500" eaLnBrk="1" fontAlgn="auto" hangingPunct="1">
              <a:lnSpc>
                <a:spcPct val="80000"/>
              </a:lnSpc>
              <a:spcAft>
                <a:spcPts val="0"/>
              </a:spcAft>
              <a:buFont typeface="Wingdings 2" pitchFamily="18" charset="2"/>
              <a:buNone/>
              <a:defRPr/>
            </a:pPr>
            <a:endParaRPr lang="en-US" b="1" dirty="0"/>
          </a:p>
        </p:txBody>
      </p:sp>
      <p:sp>
        <p:nvSpPr>
          <p:cNvPr id="2052" name="TextBox 5"/>
          <p:cNvSpPr txBox="1">
            <a:spLocks noChangeArrowheads="1"/>
          </p:cNvSpPr>
          <p:nvPr/>
        </p:nvSpPr>
        <p:spPr bwMode="auto">
          <a:xfrm>
            <a:off x="1905000" y="3886200"/>
            <a:ext cx="5545282" cy="1569660"/>
          </a:xfrm>
          <a:prstGeom prst="rect">
            <a:avLst/>
          </a:prstGeom>
          <a:noFill/>
          <a:ln w="9525">
            <a:noFill/>
            <a:miter lim="800000"/>
            <a:headEnd/>
            <a:tailEnd/>
          </a:ln>
        </p:spPr>
        <p:txBody>
          <a:bodyPr wrap="square">
            <a:spAutoFit/>
          </a:bodyPr>
          <a:lstStyle/>
          <a:p>
            <a:pPr algn="ctr"/>
            <a:r>
              <a:rPr lang="en-US" sz="2400" b="1" dirty="0">
                <a:latin typeface="Calibri" pitchFamily="34" charset="0"/>
              </a:rPr>
              <a:t>Walter Jeffery Moore, AICP</a:t>
            </a:r>
          </a:p>
          <a:p>
            <a:pPr algn="ctr"/>
            <a:r>
              <a:rPr lang="en-US" sz="2400" b="1" dirty="0">
                <a:latin typeface="Calibri" pitchFamily="34" charset="0"/>
              </a:rPr>
              <a:t>Senior Planner</a:t>
            </a:r>
          </a:p>
          <a:p>
            <a:pPr algn="ctr"/>
            <a:r>
              <a:rPr lang="en-US" sz="2400" b="1" dirty="0">
                <a:latin typeface="Calibri" pitchFamily="34" charset="0"/>
              </a:rPr>
              <a:t>Neel-Schaffer, Inc.</a:t>
            </a:r>
          </a:p>
          <a:p>
            <a:r>
              <a:rPr lang="en-US" sz="2400" b="1" dirty="0">
                <a:latin typeface="Calibri" pitchFamily="34" charset="0"/>
              </a:rPr>
              <a:t>                                  </a:t>
            </a:r>
          </a:p>
        </p:txBody>
      </p:sp>
      <p:sp>
        <p:nvSpPr>
          <p:cNvPr id="6" name="Rectangle 5">
            <a:extLst>
              <a:ext uri="{FF2B5EF4-FFF2-40B4-BE49-F238E27FC236}">
                <a16:creationId xmlns:a16="http://schemas.microsoft.com/office/drawing/2014/main" id="{0D523248-A316-4DAD-969D-7FD76434B034}"/>
              </a:ext>
            </a:extLst>
          </p:cNvPr>
          <p:cNvSpPr/>
          <p:nvPr/>
        </p:nvSpPr>
        <p:spPr>
          <a:xfrm>
            <a:off x="228600" y="5879018"/>
            <a:ext cx="8686800" cy="829007"/>
          </a:xfrm>
          <a:prstGeom prst="rect">
            <a:avLst/>
          </a:prstGeom>
          <a:solidFill>
            <a:srgbClr val="E2A6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D74510F-0B67-453A-803B-193F7E4F3E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5923339"/>
            <a:ext cx="4800600" cy="78506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457200" y="0"/>
            <a:ext cx="8229600" cy="1371600"/>
          </a:xfrm>
          <a:gradFill>
            <a:gsLst>
              <a:gs pos="0">
                <a:srgbClr val="5E9EFF"/>
              </a:gs>
              <a:gs pos="39999">
                <a:srgbClr val="85C2FF"/>
              </a:gs>
              <a:gs pos="70000">
                <a:srgbClr val="C4D6EB"/>
              </a:gs>
              <a:gs pos="100000">
                <a:srgbClr val="FFEBFA"/>
              </a:gs>
            </a:gsLst>
            <a:lin ang="16200000" scaled="0"/>
          </a:gradFill>
        </p:spPr>
        <p:style>
          <a:lnRef idx="1">
            <a:schemeClr val="accent3"/>
          </a:lnRef>
          <a:fillRef idx="2">
            <a:schemeClr val="accent3"/>
          </a:fillRef>
          <a:effectRef idx="1">
            <a:schemeClr val="accent3"/>
          </a:effectRef>
          <a:fontRef idx="minor">
            <a:schemeClr val="dk1"/>
          </a:fontRef>
        </p:style>
        <p:txBody>
          <a:bodyPr rtlCol="0">
            <a:normAutofit/>
          </a:bodyPr>
          <a:lstStyle/>
          <a:p>
            <a:pPr eaLnBrk="1" fontAlgn="auto" hangingPunct="1">
              <a:spcAft>
                <a:spcPts val="0"/>
              </a:spcAft>
              <a:defRPr/>
            </a:pPr>
            <a:r>
              <a:rPr lang="en-US" sz="3600"/>
              <a:t>The P&amp;N Building Blocks</a:t>
            </a:r>
            <a:endParaRPr sz="3600" b="1" dirty="0"/>
          </a:p>
        </p:txBody>
      </p:sp>
      <p:sp>
        <p:nvSpPr>
          <p:cNvPr id="12291" name="Rectangle 1"/>
          <p:cNvSpPr>
            <a:spLocks noGrp="1" noChangeArrowheads="1"/>
          </p:cNvSpPr>
          <p:nvPr>
            <p:ph idx="1"/>
          </p:nvPr>
        </p:nvSpPr>
        <p:spPr>
          <a:xfrm>
            <a:off x="533400" y="838200"/>
            <a:ext cx="8077200" cy="7140575"/>
          </a:xfrm>
        </p:spPr>
        <p:txBody>
          <a:bodyPr anchor="ctr">
            <a:spAutoFit/>
          </a:bodyPr>
          <a:lstStyle/>
          <a:p>
            <a:pPr marL="0" indent="0" eaLnBrk="1" hangingPunct="1">
              <a:spcBef>
                <a:spcPct val="0"/>
              </a:spcBef>
              <a:buFontTx/>
              <a:buNone/>
            </a:pPr>
            <a:endParaRPr lang="en-US" sz="1800" i="1" dirty="0">
              <a:solidFill>
                <a:schemeClr val="bg1"/>
              </a:solidFill>
            </a:endParaRPr>
          </a:p>
          <a:p>
            <a:pPr marL="0" indent="0" eaLnBrk="1" hangingPunct="1">
              <a:spcBef>
                <a:spcPct val="0"/>
              </a:spcBef>
              <a:buFontTx/>
              <a:buChar char="•"/>
            </a:pPr>
            <a:endParaRPr lang="en-US" sz="2000" b="1" dirty="0">
              <a:ea typeface="Times New Roman" pitchFamily="18" charset="0"/>
              <a:cs typeface="Arial" pitchFamily="34" charset="0"/>
            </a:endParaRPr>
          </a:p>
          <a:p>
            <a:pPr marL="0" indent="0" eaLnBrk="1" hangingPunct="1">
              <a:spcBef>
                <a:spcPct val="0"/>
              </a:spcBef>
              <a:buFontTx/>
              <a:buChar char="•"/>
            </a:pPr>
            <a:r>
              <a:rPr lang="en-US" sz="2000" b="1" dirty="0">
                <a:ea typeface="Times New Roman" pitchFamily="18" charset="0"/>
                <a:cs typeface="Arial" pitchFamily="34" charset="0"/>
              </a:rPr>
              <a:t>Facility  Form &amp; Function  </a:t>
            </a:r>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Roadway Deficiencies</a:t>
            </a:r>
            <a:endParaRPr lang="en-US" sz="2000" b="1" dirty="0"/>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Existing or Future Capacity Demands</a:t>
            </a:r>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System Linkage</a:t>
            </a:r>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Safety Concerns</a:t>
            </a:r>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Modal Interrelationships</a:t>
            </a:r>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Transportation Plan Demand</a:t>
            </a:r>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Project Status &amp; Legislative Commitment</a:t>
            </a:r>
          </a:p>
          <a:p>
            <a:pPr marL="0" indent="0" eaLnBrk="1" hangingPunct="1">
              <a:spcBef>
                <a:spcPct val="0"/>
              </a:spcBef>
              <a:buFontTx/>
              <a:buChar char="•"/>
            </a:pPr>
            <a:endParaRPr lang="en-US" sz="2000" b="1" dirty="0">
              <a:cs typeface="Times New Roman" pitchFamily="18" charset="0"/>
            </a:endParaRPr>
          </a:p>
          <a:p>
            <a:pPr marL="0" indent="0" eaLnBrk="1" hangingPunct="1">
              <a:spcBef>
                <a:spcPct val="0"/>
              </a:spcBef>
              <a:buFontTx/>
              <a:buChar char="•"/>
            </a:pPr>
            <a:r>
              <a:rPr lang="en-US" sz="2000" b="1" dirty="0">
                <a:cs typeface="Times New Roman" pitchFamily="18" charset="0"/>
              </a:rPr>
              <a:t>Social or Economic Development Demands </a:t>
            </a:r>
          </a:p>
          <a:p>
            <a:pPr marL="0" indent="0" algn="ctr" eaLnBrk="1" hangingPunct="1">
              <a:spcBef>
                <a:spcPct val="0"/>
              </a:spcBef>
              <a:buFontTx/>
              <a:buChar char="•"/>
            </a:pPr>
            <a:endParaRPr lang="en-US" sz="2000" b="1" dirty="0">
              <a:cs typeface="Times New Roman" pitchFamily="18" charset="0"/>
            </a:endParaRPr>
          </a:p>
          <a:p>
            <a:pPr marL="0" indent="0" algn="ctr" eaLnBrk="1" hangingPunct="1">
              <a:spcBef>
                <a:spcPct val="0"/>
              </a:spcBef>
              <a:buFontTx/>
              <a:buChar char="•"/>
            </a:pPr>
            <a:endParaRPr lang="en-US" sz="2000" b="1" dirty="0">
              <a:cs typeface="Times New Roman" pitchFamily="18" charset="0"/>
            </a:endParaRPr>
          </a:p>
          <a:p>
            <a:pPr marL="0" indent="0" algn="ctr" eaLnBrk="1" hangingPunct="1">
              <a:spcBef>
                <a:spcPct val="0"/>
              </a:spcBef>
              <a:buFontTx/>
              <a:buChar char="•"/>
            </a:pPr>
            <a:endParaRPr lang="en-US" sz="1000" b="1" dirty="0">
              <a:cs typeface="Times New Roman" pitchFamily="18" charset="0"/>
            </a:endParaRPr>
          </a:p>
          <a:p>
            <a:pPr marL="0" indent="0" algn="ctr" eaLnBrk="1" hangingPunct="1">
              <a:spcBef>
                <a:spcPct val="0"/>
              </a:spcBef>
              <a:buFontTx/>
              <a:buChar char="•"/>
            </a:pPr>
            <a:endParaRPr lang="en-US" sz="1000" b="1" dirty="0">
              <a:cs typeface="Times New Roman" pitchFamily="18" charset="0"/>
            </a:endParaRPr>
          </a:p>
          <a:p>
            <a:pPr marL="0" indent="0" eaLnBrk="1" hangingPunct="1">
              <a:spcBef>
                <a:spcPct val="0"/>
              </a:spcBef>
              <a:buFontTx/>
              <a:buNone/>
            </a:pPr>
            <a:endParaRPr lang="en-US" sz="1800" b="1" dirty="0">
              <a:latin typeface="Garamond" pitchFamily="18"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4050" y="2286000"/>
            <a:ext cx="2667000" cy="21336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609600"/>
            <a:ext cx="8229600" cy="1066800"/>
          </a:xfrm>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dirty="0"/>
              <a:t>Planners:  </a:t>
            </a:r>
            <a:br>
              <a:rPr dirty="0"/>
            </a:br>
            <a:r>
              <a:rPr lang="en-US" dirty="0"/>
              <a:t>T</a:t>
            </a:r>
            <a:r>
              <a:rPr dirty="0"/>
              <a:t>he “Keepers of the Stuff”</a:t>
            </a:r>
          </a:p>
        </p:txBody>
      </p:sp>
      <p:sp>
        <p:nvSpPr>
          <p:cNvPr id="6146" name="Rectangle 3"/>
          <p:cNvSpPr>
            <a:spLocks noGrp="1" noChangeArrowheads="1"/>
          </p:cNvSpPr>
          <p:nvPr>
            <p:ph idx="1"/>
          </p:nvPr>
        </p:nvSpPr>
        <p:spPr>
          <a:xfrm>
            <a:off x="304800" y="1905000"/>
            <a:ext cx="8686800" cy="4495800"/>
          </a:xfrm>
        </p:spPr>
        <p:txBody>
          <a:bodyPr rtlCol="0">
            <a:normAutofit fontScale="85000" lnSpcReduction="20000"/>
          </a:bodyPr>
          <a:lstStyle/>
          <a:p>
            <a:pPr marL="365760" indent="-256032" eaLnBrk="1" fontAlgn="auto" hangingPunct="1">
              <a:spcAft>
                <a:spcPts val="0"/>
              </a:spcAft>
              <a:buClr>
                <a:schemeClr val="accent3"/>
              </a:buClr>
              <a:buFont typeface="Georgia"/>
              <a:buChar char="•"/>
              <a:defRPr/>
            </a:pPr>
            <a:r>
              <a:rPr lang="en-US" dirty="0"/>
              <a:t>Current/Future Traffic Volumes &amp; Classification</a:t>
            </a:r>
          </a:p>
          <a:p>
            <a:pPr marL="365760" indent="-256032" eaLnBrk="1" fontAlgn="auto" hangingPunct="1">
              <a:spcAft>
                <a:spcPts val="0"/>
              </a:spcAft>
              <a:buClr>
                <a:schemeClr val="accent3"/>
              </a:buClr>
              <a:buFont typeface="Georgia"/>
              <a:buChar char="•"/>
              <a:defRPr/>
            </a:pPr>
            <a:r>
              <a:rPr lang="en-US" dirty="0"/>
              <a:t>Existing Roadway Information </a:t>
            </a:r>
          </a:p>
          <a:p>
            <a:pPr marL="658368" lvl="1" indent="-246888" eaLnBrk="1" fontAlgn="auto" hangingPunct="1">
              <a:spcAft>
                <a:spcPts val="0"/>
              </a:spcAft>
              <a:buFont typeface="Georgia"/>
              <a:buChar char="▫"/>
              <a:defRPr/>
            </a:pPr>
            <a:r>
              <a:rPr lang="en-US" dirty="0"/>
              <a:t>Form (Highway Information System)</a:t>
            </a:r>
          </a:p>
          <a:p>
            <a:pPr marL="658368" lvl="1" indent="-246888" eaLnBrk="1" fontAlgn="auto" hangingPunct="1">
              <a:spcAft>
                <a:spcPts val="0"/>
              </a:spcAft>
              <a:buFont typeface="Georgia"/>
              <a:buChar char="▫"/>
              <a:defRPr/>
            </a:pPr>
            <a:r>
              <a:rPr lang="en-US" dirty="0"/>
              <a:t>Function (Systems; Functional Classification)</a:t>
            </a:r>
          </a:p>
          <a:p>
            <a:pPr marL="365760" indent="-256032" eaLnBrk="1" fontAlgn="auto" hangingPunct="1">
              <a:spcAft>
                <a:spcPts val="0"/>
              </a:spcAft>
              <a:buClr>
                <a:schemeClr val="accent3"/>
              </a:buClr>
              <a:buFont typeface="Georgia"/>
              <a:buChar char="•"/>
              <a:defRPr/>
            </a:pPr>
            <a:r>
              <a:rPr lang="en-US" dirty="0"/>
              <a:t>Crashes:  Type – Location – Frequency</a:t>
            </a:r>
          </a:p>
          <a:p>
            <a:pPr marL="365760" indent="-256032" eaLnBrk="1" fontAlgn="auto" hangingPunct="1">
              <a:spcAft>
                <a:spcPts val="0"/>
              </a:spcAft>
              <a:buClr>
                <a:schemeClr val="accent3"/>
              </a:buClr>
              <a:buFont typeface="Georgia"/>
              <a:buChar char="•"/>
              <a:defRPr/>
            </a:pPr>
            <a:r>
              <a:rPr lang="en-US" dirty="0"/>
              <a:t>Commercial-Industrial Development Needs</a:t>
            </a:r>
          </a:p>
          <a:p>
            <a:pPr marL="365760" indent="-256032" eaLnBrk="1" fontAlgn="auto" hangingPunct="1">
              <a:spcAft>
                <a:spcPts val="0"/>
              </a:spcAft>
              <a:buClr>
                <a:schemeClr val="accent3"/>
              </a:buClr>
              <a:buFont typeface="Georgia"/>
              <a:buChar char="•"/>
              <a:defRPr/>
            </a:pPr>
            <a:r>
              <a:rPr lang="en-US" dirty="0"/>
              <a:t>Intermodal Connections (</a:t>
            </a:r>
            <a:r>
              <a:rPr lang="en-US" dirty="0" err="1"/>
              <a:t>Ped</a:t>
            </a:r>
            <a:r>
              <a:rPr lang="en-US" dirty="0"/>
              <a:t>, Bike, Transit, Freight)</a:t>
            </a:r>
          </a:p>
          <a:p>
            <a:pPr marL="365760" indent="-256032" eaLnBrk="1" fontAlgn="auto" hangingPunct="1">
              <a:spcAft>
                <a:spcPts val="0"/>
              </a:spcAft>
              <a:buClr>
                <a:schemeClr val="accent3"/>
              </a:buClr>
              <a:buFont typeface="Georgia"/>
              <a:buChar char="•"/>
              <a:defRPr/>
            </a:pPr>
            <a:r>
              <a:rPr lang="en-US" dirty="0"/>
              <a:t>Cultural and Environmental Resources </a:t>
            </a:r>
          </a:p>
          <a:p>
            <a:pPr marL="365760" indent="-256032" eaLnBrk="1" fontAlgn="auto" hangingPunct="1">
              <a:spcAft>
                <a:spcPts val="0"/>
              </a:spcAft>
              <a:buClr>
                <a:schemeClr val="accent3"/>
              </a:buClr>
              <a:buFont typeface="Georgia"/>
              <a:buChar char="•"/>
              <a:defRPr/>
            </a:pPr>
            <a:r>
              <a:rPr lang="en-US" dirty="0"/>
              <a:t>Project Info:  State Highway Plan, SHIFT Prioritization, and Specific Area/Corridor Planning Studies</a:t>
            </a:r>
          </a:p>
          <a:p>
            <a:pPr marL="365760" indent="-256032" eaLnBrk="1" fontAlgn="auto" hangingPunct="1">
              <a:spcAft>
                <a:spcPts val="0"/>
              </a:spcAft>
              <a:buClr>
                <a:schemeClr val="accent3"/>
              </a:buClr>
              <a:buFont typeface="Georgia"/>
              <a:buChar char="•"/>
              <a:defRPr/>
            </a:pPr>
            <a:r>
              <a:rPr lang="en-US" dirty="0"/>
              <a:t>SHIFT scoring information from Project Prioritizations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381000" y="685800"/>
            <a:ext cx="8229600" cy="1143000"/>
          </a:xfrm>
        </p:spPr>
        <p:txBody>
          <a:bodyPr rtlCol="0">
            <a:normAutofit fontScale="90000"/>
          </a:bodyPr>
          <a:lstStyle/>
          <a:p>
            <a:pPr eaLnBrk="1" fontAlgn="auto" hangingPunct="1">
              <a:spcAft>
                <a:spcPts val="0"/>
              </a:spcAft>
              <a:defRPr/>
            </a:pPr>
            <a:r>
              <a:rPr lang="en-US" b="1" dirty="0"/>
              <a:t>Project Identification Form (PIF)</a:t>
            </a:r>
            <a:r>
              <a:rPr dirty="0"/>
              <a:t> </a:t>
            </a:r>
            <a:br>
              <a:rPr dirty="0"/>
            </a:br>
            <a:r>
              <a:rPr sz="3100" b="1" dirty="0"/>
              <a:t>Describe</a:t>
            </a:r>
            <a:r>
              <a:rPr lang="en-US" sz="3100" b="1" dirty="0"/>
              <a:t>s</a:t>
            </a:r>
            <a:r>
              <a:rPr sz="3100" b="1" dirty="0"/>
              <a:t> the Project, its Origin, &amp; Purpose</a:t>
            </a:r>
            <a:br>
              <a:rPr dirty="0"/>
            </a:br>
            <a:br>
              <a:rPr dirty="0"/>
            </a:br>
            <a:endParaRPr dirty="0"/>
          </a:p>
        </p:txBody>
      </p:sp>
      <p:sp>
        <p:nvSpPr>
          <p:cNvPr id="9219" name="Rectangle 3"/>
          <p:cNvSpPr>
            <a:spLocks noGrp="1" noChangeArrowheads="1"/>
          </p:cNvSpPr>
          <p:nvPr>
            <p:ph idx="1"/>
          </p:nvPr>
        </p:nvSpPr>
        <p:spPr>
          <a:xfrm>
            <a:off x="1723715" y="3453486"/>
            <a:ext cx="5544170" cy="3031940"/>
          </a:xfrm>
        </p:spPr>
        <p:txBody>
          <a:bodyPr rtlCol="0">
            <a:normAutofit fontScale="70000" lnSpcReduction="20000"/>
          </a:bodyPr>
          <a:lstStyle/>
          <a:p>
            <a:pPr eaLnBrk="1" fontAlgn="auto" hangingPunct="1">
              <a:lnSpc>
                <a:spcPct val="90000"/>
              </a:lnSpc>
              <a:spcAft>
                <a:spcPts val="0"/>
              </a:spcAft>
              <a:defRPr/>
            </a:pPr>
            <a:endParaRPr lang="en-US" dirty="0"/>
          </a:p>
          <a:p>
            <a:pPr eaLnBrk="1" fontAlgn="auto" hangingPunct="1">
              <a:lnSpc>
                <a:spcPct val="90000"/>
              </a:lnSpc>
              <a:spcAft>
                <a:spcPts val="0"/>
              </a:spcAft>
              <a:defRPr/>
            </a:pPr>
            <a:r>
              <a:rPr lang="en-US" sz="3000" b="1" dirty="0"/>
              <a:t>Existing  Conditions</a:t>
            </a:r>
          </a:p>
          <a:p>
            <a:pPr lvl="1" eaLnBrk="1" fontAlgn="auto" hangingPunct="1">
              <a:lnSpc>
                <a:spcPct val="90000"/>
              </a:lnSpc>
              <a:spcAft>
                <a:spcPts val="0"/>
              </a:spcAft>
              <a:defRPr/>
            </a:pPr>
            <a:r>
              <a:rPr lang="en-US" sz="3000" b="1" dirty="0"/>
              <a:t>Form: Geometrics</a:t>
            </a:r>
          </a:p>
          <a:p>
            <a:pPr lvl="1" eaLnBrk="1" fontAlgn="auto" hangingPunct="1">
              <a:lnSpc>
                <a:spcPct val="90000"/>
              </a:lnSpc>
              <a:spcAft>
                <a:spcPts val="0"/>
              </a:spcAft>
              <a:defRPr/>
            </a:pPr>
            <a:r>
              <a:rPr lang="en-US" sz="3000" b="1" dirty="0"/>
              <a:t>Function: Traffic  (Count &amp; Classification)</a:t>
            </a:r>
          </a:p>
          <a:p>
            <a:pPr lvl="1" eaLnBrk="1" fontAlgn="auto" hangingPunct="1">
              <a:lnSpc>
                <a:spcPct val="90000"/>
              </a:lnSpc>
              <a:spcAft>
                <a:spcPts val="0"/>
              </a:spcAft>
              <a:defRPr/>
            </a:pPr>
            <a:r>
              <a:rPr lang="en-US" sz="3000" b="1" dirty="0"/>
              <a:t>Function: Crashes</a:t>
            </a:r>
          </a:p>
          <a:p>
            <a:pPr lvl="1" eaLnBrk="1" fontAlgn="auto" hangingPunct="1">
              <a:lnSpc>
                <a:spcPct val="90000"/>
              </a:lnSpc>
              <a:spcAft>
                <a:spcPts val="0"/>
              </a:spcAft>
              <a:defRPr/>
            </a:pPr>
            <a:endParaRPr lang="en-US" sz="3000" b="1" dirty="0"/>
          </a:p>
          <a:p>
            <a:pPr eaLnBrk="1" fontAlgn="auto" hangingPunct="1">
              <a:lnSpc>
                <a:spcPct val="90000"/>
              </a:lnSpc>
              <a:spcAft>
                <a:spcPts val="0"/>
              </a:spcAft>
              <a:defRPr/>
            </a:pPr>
            <a:r>
              <a:rPr lang="en-US" sz="3000" b="1" dirty="0"/>
              <a:t>Opportunities &amp; Challenges</a:t>
            </a:r>
          </a:p>
          <a:p>
            <a:pPr lvl="1" eaLnBrk="1" fontAlgn="auto" hangingPunct="1">
              <a:lnSpc>
                <a:spcPct val="90000"/>
              </a:lnSpc>
              <a:spcAft>
                <a:spcPts val="0"/>
              </a:spcAft>
              <a:defRPr/>
            </a:pPr>
            <a:r>
              <a:rPr lang="en-US" sz="3000" b="1" dirty="0"/>
              <a:t>Utilities, Right of Way</a:t>
            </a:r>
          </a:p>
          <a:p>
            <a:pPr lvl="1" eaLnBrk="1" fontAlgn="auto" hangingPunct="1">
              <a:lnSpc>
                <a:spcPct val="90000"/>
              </a:lnSpc>
              <a:spcAft>
                <a:spcPts val="0"/>
              </a:spcAft>
              <a:defRPr/>
            </a:pPr>
            <a:r>
              <a:rPr lang="en-US" sz="3000" b="1" dirty="0"/>
              <a:t>Environmental Issues</a:t>
            </a:r>
          </a:p>
          <a:p>
            <a:pPr lvl="1" eaLnBrk="1" fontAlgn="auto" hangingPunct="1">
              <a:lnSpc>
                <a:spcPct val="90000"/>
              </a:lnSpc>
              <a:spcAft>
                <a:spcPts val="0"/>
              </a:spcAft>
              <a:defRPr/>
            </a:pPr>
            <a:r>
              <a:rPr lang="en-US" sz="3000" b="1" dirty="0"/>
              <a:t>Economic Issues</a:t>
            </a:r>
          </a:p>
          <a:p>
            <a:pPr lvl="1" eaLnBrk="1" fontAlgn="auto" hangingPunct="1">
              <a:lnSpc>
                <a:spcPct val="90000"/>
              </a:lnSpc>
              <a:spcAft>
                <a:spcPts val="0"/>
              </a:spcAft>
              <a:defRPr/>
            </a:pPr>
            <a:endParaRPr lang="en-US" dirty="0"/>
          </a:p>
          <a:p>
            <a:pPr lvl="1" eaLnBrk="1" fontAlgn="auto" hangingPunct="1">
              <a:lnSpc>
                <a:spcPct val="90000"/>
              </a:lnSpc>
              <a:spcAft>
                <a:spcPts val="0"/>
              </a:spcAft>
              <a:defRPr/>
            </a:pPr>
            <a:endParaRPr lang="en-US" dirty="0"/>
          </a:p>
        </p:txBody>
      </p:sp>
      <p:pic>
        <p:nvPicPr>
          <p:cNvPr id="2" name="Picture 1"/>
          <p:cNvPicPr>
            <a:picLocks noChangeAspect="1"/>
          </p:cNvPicPr>
          <p:nvPr/>
        </p:nvPicPr>
        <p:blipFill>
          <a:blip r:embed="rId3"/>
          <a:stretch>
            <a:fillRect/>
          </a:stretch>
        </p:blipFill>
        <p:spPr>
          <a:xfrm>
            <a:off x="2685341" y="1257300"/>
            <a:ext cx="3620918" cy="2263074"/>
          </a:xfrm>
          <a:prstGeom prst="rect">
            <a:avLst/>
          </a:prstGeom>
        </p:spPr>
      </p:pic>
    </p:spTree>
    <p:extLst>
      <p:ext uri="{BB962C8B-B14F-4D97-AF65-F5344CB8AC3E}">
        <p14:creationId xmlns:p14="http://schemas.microsoft.com/office/powerpoint/2010/main" val="1019491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B7BA3-66E3-4081-BDE4-C46B9B2EF8A5}"/>
              </a:ext>
            </a:extLst>
          </p:cNvPr>
          <p:cNvSpPr>
            <a:spLocks noGrp="1"/>
          </p:cNvSpPr>
          <p:nvPr>
            <p:ph type="title"/>
          </p:nvPr>
        </p:nvSpPr>
        <p:spPr/>
        <p:txBody>
          <a:bodyPr/>
          <a:lstStyle/>
          <a:p>
            <a:r>
              <a:rPr lang="en-US" dirty="0"/>
              <a:t>The Flow of the P&amp;N</a:t>
            </a:r>
          </a:p>
        </p:txBody>
      </p:sp>
      <p:sp>
        <p:nvSpPr>
          <p:cNvPr id="3" name="Content Placeholder 2">
            <a:extLst>
              <a:ext uri="{FF2B5EF4-FFF2-40B4-BE49-F238E27FC236}">
                <a16:creationId xmlns:a16="http://schemas.microsoft.com/office/drawing/2014/main" id="{3CAEA9AB-255C-42CF-86C1-2C35EDA70FEC}"/>
              </a:ext>
            </a:extLst>
          </p:cNvPr>
          <p:cNvSpPr>
            <a:spLocks noGrp="1"/>
          </p:cNvSpPr>
          <p:nvPr>
            <p:ph idx="1"/>
          </p:nvPr>
        </p:nvSpPr>
        <p:spPr>
          <a:xfrm>
            <a:off x="457200" y="1287085"/>
            <a:ext cx="5791200" cy="3763963"/>
          </a:xfrm>
        </p:spPr>
        <p:txBody>
          <a:bodyPr/>
          <a:lstStyle/>
          <a:p>
            <a:pPr lvl="0">
              <a:spcBef>
                <a:spcPct val="30000"/>
              </a:spcBef>
            </a:pPr>
            <a:r>
              <a:rPr lang="en-US" sz="3600" dirty="0">
                <a:solidFill>
                  <a:srgbClr val="000000"/>
                </a:solidFill>
                <a:latin typeface="Arial" charset="0"/>
              </a:rPr>
              <a:t>Project Identification Form (PIF)</a:t>
            </a:r>
          </a:p>
          <a:p>
            <a:pPr lvl="0">
              <a:spcBef>
                <a:spcPct val="30000"/>
              </a:spcBef>
            </a:pPr>
            <a:r>
              <a:rPr lang="en-US" sz="3600" dirty="0">
                <a:solidFill>
                  <a:srgbClr val="000000"/>
                </a:solidFill>
                <a:latin typeface="Arial" charset="0"/>
              </a:rPr>
              <a:t>Data Needs Analysis  (DNA)</a:t>
            </a:r>
          </a:p>
          <a:p>
            <a:pPr lvl="0">
              <a:spcBef>
                <a:spcPct val="30000"/>
              </a:spcBef>
            </a:pPr>
            <a:r>
              <a:rPr lang="en-US" sz="3600" dirty="0">
                <a:solidFill>
                  <a:srgbClr val="000000"/>
                </a:solidFill>
                <a:latin typeface="Arial" charset="0"/>
              </a:rPr>
              <a:t>Design Executive Summary (DES)</a:t>
            </a:r>
          </a:p>
          <a:p>
            <a:pPr lvl="0">
              <a:spcBef>
                <a:spcPct val="30000"/>
              </a:spcBef>
            </a:pPr>
            <a:r>
              <a:rPr lang="en-US" sz="3600" dirty="0">
                <a:solidFill>
                  <a:srgbClr val="000000"/>
                </a:solidFill>
                <a:latin typeface="Arial" charset="0"/>
              </a:rPr>
              <a:t>Environmental Documents (CE, EA, EIS)</a:t>
            </a:r>
          </a:p>
          <a:p>
            <a:pPr>
              <a:spcBef>
                <a:spcPct val="30000"/>
              </a:spcBef>
            </a:pPr>
            <a:endParaRPr lang="en-US" sz="3600" dirty="0">
              <a:solidFill>
                <a:srgbClr val="000000"/>
              </a:solidFill>
              <a:latin typeface="Arial" charset="0"/>
            </a:endParaRPr>
          </a:p>
          <a:p>
            <a:endParaRPr lang="en-US" dirty="0"/>
          </a:p>
        </p:txBody>
      </p:sp>
      <p:pic>
        <p:nvPicPr>
          <p:cNvPr id="7" name="Picture 6">
            <a:extLst>
              <a:ext uri="{FF2B5EF4-FFF2-40B4-BE49-F238E27FC236}">
                <a16:creationId xmlns:a16="http://schemas.microsoft.com/office/drawing/2014/main" id="{FD16F893-E1C0-4CBE-82BE-D06F6902B67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731" y="1481743"/>
            <a:ext cx="2628900" cy="3505200"/>
          </a:xfrm>
          <a:prstGeom prst="rect">
            <a:avLst/>
          </a:prstGeom>
        </p:spPr>
      </p:pic>
    </p:spTree>
    <p:extLst>
      <p:ext uri="{BB962C8B-B14F-4D97-AF65-F5344CB8AC3E}">
        <p14:creationId xmlns:p14="http://schemas.microsoft.com/office/powerpoint/2010/main" val="15609585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KY 100 (Simpson &amp; Allen Counties)</a:t>
            </a:r>
            <a:br>
              <a:rPr lang="en-US" dirty="0"/>
            </a:br>
            <a:r>
              <a:rPr lang="en-US" dirty="0"/>
              <a:t>Project Need</a:t>
            </a:r>
          </a:p>
        </p:txBody>
      </p:sp>
      <p:sp>
        <p:nvSpPr>
          <p:cNvPr id="4" name="Rectangle 1"/>
          <p:cNvSpPr>
            <a:spLocks noGrp="1" noChangeArrowheads="1"/>
          </p:cNvSpPr>
          <p:nvPr>
            <p:ph idx="1"/>
          </p:nvPr>
        </p:nvSpPr>
        <p:spPr bwMode="auto">
          <a:xfrm>
            <a:off x="483704" y="1436132"/>
            <a:ext cx="7848600" cy="5416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82563" algn="l"/>
              </a:tabLst>
              <a:defRPr>
                <a:solidFill>
                  <a:schemeClr val="tx1"/>
                </a:solidFill>
                <a:latin typeface="Arial" panose="020B0604020202020204" pitchFamily="34" charset="0"/>
              </a:defRPr>
            </a:lvl1pPr>
            <a:lvl2pPr>
              <a:tabLst>
                <a:tab pos="182563" algn="l"/>
              </a:tabLst>
              <a:defRPr>
                <a:solidFill>
                  <a:schemeClr val="tx1"/>
                </a:solidFill>
                <a:latin typeface="Arial" panose="020B0604020202020204" pitchFamily="34" charset="0"/>
              </a:defRPr>
            </a:lvl2pPr>
            <a:lvl3pPr>
              <a:tabLst>
                <a:tab pos="182563" algn="l"/>
              </a:tabLst>
              <a:defRPr>
                <a:solidFill>
                  <a:schemeClr val="tx1"/>
                </a:solidFill>
                <a:latin typeface="Arial" panose="020B0604020202020204" pitchFamily="34" charset="0"/>
              </a:defRPr>
            </a:lvl3pPr>
            <a:lvl4pPr>
              <a:tabLst>
                <a:tab pos="182563" algn="l"/>
              </a:tabLst>
              <a:defRPr>
                <a:solidFill>
                  <a:schemeClr val="tx1"/>
                </a:solidFill>
                <a:latin typeface="Arial" panose="020B0604020202020204" pitchFamily="34" charset="0"/>
              </a:defRPr>
            </a:lvl4pPr>
            <a:lvl5pPr>
              <a:tabLst>
                <a:tab pos="182563" algn="l"/>
              </a:tabLst>
              <a:defRPr>
                <a:solidFill>
                  <a:schemeClr val="tx1"/>
                </a:solidFill>
                <a:latin typeface="Arial" panose="020B0604020202020204" pitchFamily="34" charset="0"/>
              </a:defRPr>
            </a:lvl5pPr>
            <a:lvl6pPr eaLnBrk="0" fontAlgn="base" hangingPunct="0">
              <a:spcBef>
                <a:spcPct val="0"/>
              </a:spcBef>
              <a:spcAft>
                <a:spcPct val="0"/>
              </a:spcAft>
              <a:tabLst>
                <a:tab pos="182563" algn="l"/>
              </a:tabLst>
              <a:defRPr>
                <a:solidFill>
                  <a:schemeClr val="tx1"/>
                </a:solidFill>
                <a:latin typeface="Arial" panose="020B0604020202020204" pitchFamily="34" charset="0"/>
              </a:defRPr>
            </a:lvl6pPr>
            <a:lvl7pPr eaLnBrk="0" fontAlgn="base" hangingPunct="0">
              <a:spcBef>
                <a:spcPct val="0"/>
              </a:spcBef>
              <a:spcAft>
                <a:spcPct val="0"/>
              </a:spcAft>
              <a:tabLst>
                <a:tab pos="182563" algn="l"/>
              </a:tabLst>
              <a:defRPr>
                <a:solidFill>
                  <a:schemeClr val="tx1"/>
                </a:solidFill>
                <a:latin typeface="Arial" panose="020B0604020202020204" pitchFamily="34" charset="0"/>
              </a:defRPr>
            </a:lvl7pPr>
            <a:lvl8pPr eaLnBrk="0" fontAlgn="base" hangingPunct="0">
              <a:spcBef>
                <a:spcPct val="0"/>
              </a:spcBef>
              <a:spcAft>
                <a:spcPct val="0"/>
              </a:spcAft>
              <a:tabLst>
                <a:tab pos="182563" algn="l"/>
              </a:tabLst>
              <a:defRPr>
                <a:solidFill>
                  <a:schemeClr val="tx1"/>
                </a:solidFill>
                <a:latin typeface="Arial" panose="020B0604020202020204" pitchFamily="34" charset="0"/>
              </a:defRPr>
            </a:lvl8pPr>
            <a:lvl9pPr eaLnBrk="0" fontAlgn="base" hangingPunct="0">
              <a:spcBef>
                <a:spcPct val="0"/>
              </a:spcBef>
              <a:spcAft>
                <a:spcPct val="0"/>
              </a:spcAft>
              <a:tabLst>
                <a:tab pos="1825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563" algn="l"/>
              </a:tabLst>
            </a:pPr>
            <a:r>
              <a:rPr kumimoji="0" lang="en-US" altLang="en-US" sz="2000" b="1" i="0" u="none" strike="noStrike" cap="none" normalizeH="0" baseline="0" dirty="0">
                <a:ln>
                  <a:noFill/>
                </a:ln>
                <a:effectLst/>
                <a:latin typeface="+mn-lt"/>
                <a:ea typeface="Times New Roman" panose="02020603050405020304" pitchFamily="18" charset="0"/>
              </a:rPr>
              <a:t>As part of the Kentucky primary highway network, KY 100 is a rural two-lane facility which connects US 31E near Scottsville in Allen County to I-65 near Franklin in Simpson County.  KY 100 is functionally classified as a “rural major collector”, linking the employment, education, governmental, and health service centers in Allen and Simpson Counties. </a:t>
            </a: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lang="en-US" altLang="en-US" sz="2000" b="1" dirty="0">
              <a:latin typeface="+mn-lt"/>
              <a:ea typeface="Times New Roman" panose="02020603050405020304" pitchFamily="18" charset="0"/>
            </a:endParaRPr>
          </a:p>
          <a:p>
            <a:pPr marL="0" indent="0">
              <a:spcBef>
                <a:spcPct val="0"/>
              </a:spcBef>
              <a:buNone/>
            </a:pPr>
            <a:r>
              <a:rPr lang="en-US" sz="2000" b="1" dirty="0">
                <a:latin typeface="+mn-lt"/>
              </a:rPr>
              <a:t>The narrowness of the lanes and shoulder along with the vertical alignment and horizontal alignment have been safety concerns of the community, especially in light of a significant number of roadway departure type of crashes and sideswipe collisions between large trucks. </a:t>
            </a: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2000" b="1"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r>
              <a:rPr kumimoji="0" lang="en-US" altLang="en-US" sz="2000" b="1" i="0" u="none" strike="noStrike" cap="none" normalizeH="0" baseline="0" dirty="0">
                <a:ln>
                  <a:noFill/>
                </a:ln>
                <a:effectLst/>
                <a:latin typeface="+mn-lt"/>
                <a:ea typeface="Times New Roman" panose="02020603050405020304" pitchFamily="18" charset="0"/>
              </a:rPr>
              <a:t>With the improvements to the KY 100 corridor from Franklin to Scottsville currently underway, the next priority for improvement is slated as the section of KY 100 from the intersection with KY 622 in Simpson County to US 31E in Allen County.  </a:t>
            </a: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20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8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57589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KY 100 (Simpson &amp; Allen Counties)</a:t>
            </a:r>
          </a:p>
        </p:txBody>
      </p:sp>
      <p:sp>
        <p:nvSpPr>
          <p:cNvPr id="4" name="Rectangle 1"/>
          <p:cNvSpPr>
            <a:spLocks noGrp="1" noChangeArrowheads="1"/>
          </p:cNvSpPr>
          <p:nvPr>
            <p:ph idx="1"/>
          </p:nvPr>
        </p:nvSpPr>
        <p:spPr bwMode="auto">
          <a:xfrm>
            <a:off x="152400" y="1024354"/>
            <a:ext cx="8534400" cy="57861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82563" algn="l"/>
              </a:tabLst>
              <a:defRPr>
                <a:solidFill>
                  <a:schemeClr val="tx1"/>
                </a:solidFill>
                <a:latin typeface="Arial" panose="020B0604020202020204" pitchFamily="34" charset="0"/>
              </a:defRPr>
            </a:lvl1pPr>
            <a:lvl2pPr>
              <a:tabLst>
                <a:tab pos="182563" algn="l"/>
              </a:tabLst>
              <a:defRPr>
                <a:solidFill>
                  <a:schemeClr val="tx1"/>
                </a:solidFill>
                <a:latin typeface="Arial" panose="020B0604020202020204" pitchFamily="34" charset="0"/>
              </a:defRPr>
            </a:lvl2pPr>
            <a:lvl3pPr>
              <a:tabLst>
                <a:tab pos="182563" algn="l"/>
              </a:tabLst>
              <a:defRPr>
                <a:solidFill>
                  <a:schemeClr val="tx1"/>
                </a:solidFill>
                <a:latin typeface="Arial" panose="020B0604020202020204" pitchFamily="34" charset="0"/>
              </a:defRPr>
            </a:lvl3pPr>
            <a:lvl4pPr>
              <a:tabLst>
                <a:tab pos="182563" algn="l"/>
              </a:tabLst>
              <a:defRPr>
                <a:solidFill>
                  <a:schemeClr val="tx1"/>
                </a:solidFill>
                <a:latin typeface="Arial" panose="020B0604020202020204" pitchFamily="34" charset="0"/>
              </a:defRPr>
            </a:lvl4pPr>
            <a:lvl5pPr>
              <a:tabLst>
                <a:tab pos="182563" algn="l"/>
              </a:tabLst>
              <a:defRPr>
                <a:solidFill>
                  <a:schemeClr val="tx1"/>
                </a:solidFill>
                <a:latin typeface="Arial" panose="020B0604020202020204" pitchFamily="34" charset="0"/>
              </a:defRPr>
            </a:lvl5pPr>
            <a:lvl6pPr eaLnBrk="0" fontAlgn="base" hangingPunct="0">
              <a:spcBef>
                <a:spcPct val="0"/>
              </a:spcBef>
              <a:spcAft>
                <a:spcPct val="0"/>
              </a:spcAft>
              <a:tabLst>
                <a:tab pos="182563" algn="l"/>
              </a:tabLst>
              <a:defRPr>
                <a:solidFill>
                  <a:schemeClr val="tx1"/>
                </a:solidFill>
                <a:latin typeface="Arial" panose="020B0604020202020204" pitchFamily="34" charset="0"/>
              </a:defRPr>
            </a:lvl6pPr>
            <a:lvl7pPr eaLnBrk="0" fontAlgn="base" hangingPunct="0">
              <a:spcBef>
                <a:spcPct val="0"/>
              </a:spcBef>
              <a:spcAft>
                <a:spcPct val="0"/>
              </a:spcAft>
              <a:tabLst>
                <a:tab pos="182563" algn="l"/>
              </a:tabLst>
              <a:defRPr>
                <a:solidFill>
                  <a:schemeClr val="tx1"/>
                </a:solidFill>
                <a:latin typeface="Arial" panose="020B0604020202020204" pitchFamily="34" charset="0"/>
              </a:defRPr>
            </a:lvl7pPr>
            <a:lvl8pPr eaLnBrk="0" fontAlgn="base" hangingPunct="0">
              <a:spcBef>
                <a:spcPct val="0"/>
              </a:spcBef>
              <a:spcAft>
                <a:spcPct val="0"/>
              </a:spcAft>
              <a:tabLst>
                <a:tab pos="182563" algn="l"/>
              </a:tabLst>
              <a:defRPr>
                <a:solidFill>
                  <a:schemeClr val="tx1"/>
                </a:solidFill>
                <a:latin typeface="Arial" panose="020B0604020202020204" pitchFamily="34" charset="0"/>
              </a:defRPr>
            </a:lvl8pPr>
            <a:lvl9pPr eaLnBrk="0" fontAlgn="base" hangingPunct="0">
              <a:spcBef>
                <a:spcPct val="0"/>
              </a:spcBef>
              <a:spcAft>
                <a:spcPct val="0"/>
              </a:spcAft>
              <a:tabLst>
                <a:tab pos="182563"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1400" b="0" i="0" u="none" strike="noStrike" cap="none" normalizeH="0" baseline="0" dirty="0">
              <a:ln>
                <a:noFill/>
              </a:ln>
              <a:effectLst/>
              <a:latin typeface="+mn-lt"/>
            </a:endParaRPr>
          </a:p>
          <a:p>
            <a:pPr marL="0" lvl="0" indent="0">
              <a:spcBef>
                <a:spcPct val="0"/>
              </a:spcBef>
              <a:buNone/>
            </a:pPr>
            <a:r>
              <a:rPr kumimoji="0" lang="en-US" altLang="en-US" sz="2200" b="1" i="0" u="none" strike="noStrike" cap="none" normalizeH="0" baseline="0" dirty="0">
                <a:ln>
                  <a:noFill/>
                </a:ln>
                <a:effectLst/>
                <a:latin typeface="+mn-lt"/>
                <a:ea typeface="Times New Roman" panose="02020603050405020304" pitchFamily="18" charset="0"/>
              </a:rPr>
              <a:t>The </a:t>
            </a:r>
            <a:r>
              <a:rPr kumimoji="0" lang="en-US" altLang="en-US" sz="2200" b="1" i="0" u="sng" strike="noStrike" cap="none" normalizeH="0" baseline="0" dirty="0">
                <a:ln>
                  <a:noFill/>
                </a:ln>
                <a:effectLst/>
                <a:latin typeface="+mn-lt"/>
                <a:ea typeface="Times New Roman" panose="02020603050405020304" pitchFamily="18" charset="0"/>
              </a:rPr>
              <a:t>PURPOSE</a:t>
            </a:r>
            <a:r>
              <a:rPr kumimoji="0" lang="en-US" altLang="en-US" sz="2200" b="1" i="0" u="none" strike="noStrike" cap="none" normalizeH="0" baseline="0" dirty="0">
                <a:ln>
                  <a:noFill/>
                </a:ln>
                <a:effectLst/>
                <a:latin typeface="+mn-lt"/>
                <a:ea typeface="Times New Roman" panose="02020603050405020304" pitchFamily="18" charset="0"/>
              </a:rPr>
              <a:t> of this project is to reduce the number of roadway departure and side-swipe crashes and to provide better a connection for travelers along KY 100 from the intersection with KY 622 to the intersection with US 31E as part of an overall improvement strategy for the entire KY 100 corridor.</a:t>
            </a:r>
          </a:p>
          <a:p>
            <a:pPr marL="0" lvl="0" indent="0">
              <a:spcBef>
                <a:spcPct val="0"/>
              </a:spcBef>
              <a:buFontTx/>
              <a:buChar char="•"/>
            </a:pPr>
            <a:endParaRPr lang="en-US" altLang="en-US" sz="2200" b="1" dirty="0">
              <a:latin typeface="+mn-lt"/>
              <a:ea typeface="Times New Roman" panose="02020603050405020304" pitchFamily="18" charset="0"/>
            </a:endParaRPr>
          </a:p>
          <a:p>
            <a:pPr marL="0" lvl="0" indent="0">
              <a:spcBef>
                <a:spcPct val="0"/>
              </a:spcBef>
              <a:buFontTx/>
              <a:buChar char="•"/>
            </a:pPr>
            <a:r>
              <a:rPr lang="en-US" altLang="en-US" sz="2200" b="1" u="sng" dirty="0">
                <a:latin typeface="+mn-lt"/>
                <a:ea typeface="Times New Roman" panose="02020603050405020304" pitchFamily="18" charset="0"/>
              </a:rPr>
              <a:t>Goals and objectives</a:t>
            </a:r>
            <a:r>
              <a:rPr lang="en-US" altLang="en-US" sz="2200" b="1" dirty="0">
                <a:latin typeface="+mn-lt"/>
                <a:ea typeface="Times New Roman" panose="02020603050405020304" pitchFamily="18" charset="0"/>
              </a:rPr>
              <a:t> identified by the project team include </a:t>
            </a:r>
            <a:r>
              <a:rPr lang="en-US" altLang="en-US" sz="2200" b="1" i="1" dirty="0">
                <a:latin typeface="+mn-lt"/>
                <a:ea typeface="Times New Roman" panose="02020603050405020304" pitchFamily="18" charset="0"/>
              </a:rPr>
              <a:t>improving safety, providing better access to employment opportunities and for freight movement. </a:t>
            </a:r>
          </a:p>
          <a:p>
            <a:pPr marL="0" lvl="0" indent="0">
              <a:spcBef>
                <a:spcPct val="0"/>
              </a:spcBef>
              <a:buNone/>
            </a:pPr>
            <a:r>
              <a:rPr lang="en-US" altLang="en-US" sz="2200" b="1" dirty="0">
                <a:ea typeface="Times New Roman" panose="02020603050405020304" pitchFamily="18" charset="0"/>
              </a:rPr>
              <a:t> </a:t>
            </a:r>
            <a:endParaRPr lang="en-US" altLang="en-US" sz="2200" b="1" dirty="0"/>
          </a:p>
          <a:p>
            <a:pPr marL="0" lvl="0" indent="0">
              <a:spcBef>
                <a:spcPct val="0"/>
              </a:spcBef>
              <a:buFontTx/>
              <a:buChar char="•"/>
            </a:pPr>
            <a:r>
              <a:rPr lang="en-US" altLang="en-US" sz="2200" b="1" dirty="0">
                <a:latin typeface="+mn-lt"/>
                <a:ea typeface="Times New Roman" panose="02020603050405020304" pitchFamily="18" charset="0"/>
              </a:rPr>
              <a:t>In the short-term, these goals and objectives may be accomplished by spot improvements targeting improved safety and better access for trucks.  Ultimately, the project team envisions an improved cross section for the entire corridor and would like to establish a consistent cross section to be used for short-term spot improvements.</a:t>
            </a:r>
            <a:endParaRPr lang="en-US" altLang="en-US" sz="2200" b="1" dirty="0">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800" b="0" i="0" u="none" strike="noStrike" cap="none" normalizeH="0" baseline="0" dirty="0">
              <a:ln>
                <a:noFill/>
              </a:ln>
              <a:effectLst/>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82563" algn="l"/>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5980244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1968-7986-4251-B44D-82D6FA078CD0}"/>
              </a:ext>
            </a:extLst>
          </p:cNvPr>
          <p:cNvSpPr>
            <a:spLocks noGrp="1"/>
          </p:cNvSpPr>
          <p:nvPr>
            <p:ph type="title"/>
          </p:nvPr>
        </p:nvSpPr>
        <p:spPr/>
        <p:txBody>
          <a:bodyPr/>
          <a:lstStyle/>
          <a:p>
            <a:r>
              <a:rPr lang="en-US" dirty="0"/>
              <a:t>Using Your Words:                                  The Language of Purpose</a:t>
            </a:r>
          </a:p>
        </p:txBody>
      </p:sp>
      <p:sp>
        <p:nvSpPr>
          <p:cNvPr id="3" name="Content Placeholder 2">
            <a:extLst>
              <a:ext uri="{FF2B5EF4-FFF2-40B4-BE49-F238E27FC236}">
                <a16:creationId xmlns:a16="http://schemas.microsoft.com/office/drawing/2014/main" id="{1602080B-13F1-4563-A9E1-2137FD5CF58D}"/>
              </a:ext>
            </a:extLst>
          </p:cNvPr>
          <p:cNvSpPr>
            <a:spLocks noGrp="1"/>
          </p:cNvSpPr>
          <p:nvPr>
            <p:ph idx="1"/>
          </p:nvPr>
        </p:nvSpPr>
        <p:spPr/>
        <p:txBody>
          <a:bodyPr/>
          <a:lstStyle/>
          <a:p>
            <a:r>
              <a:rPr lang="en-US" dirty="0"/>
              <a:t>Safety</a:t>
            </a:r>
          </a:p>
          <a:p>
            <a:r>
              <a:rPr lang="en-US" dirty="0"/>
              <a:t>Congestion</a:t>
            </a:r>
          </a:p>
          <a:p>
            <a:r>
              <a:rPr lang="en-US" dirty="0"/>
              <a:t>Facility Deficiencies</a:t>
            </a:r>
          </a:p>
          <a:p>
            <a:r>
              <a:rPr lang="en-US" dirty="0"/>
              <a:t>Legislative Intent/Community Commitment</a:t>
            </a:r>
          </a:p>
          <a:p>
            <a:r>
              <a:rPr lang="en-US" dirty="0"/>
              <a:t>Economic Development</a:t>
            </a:r>
          </a:p>
          <a:p>
            <a:endParaRPr lang="en-US" dirty="0"/>
          </a:p>
          <a:p>
            <a:pPr lvl="1"/>
            <a:r>
              <a:rPr lang="en-US" dirty="0">
                <a:solidFill>
                  <a:srgbClr val="FF0000"/>
                </a:solidFill>
              </a:rPr>
              <a:t>RED</a:t>
            </a:r>
            <a:r>
              <a:rPr lang="en-US" dirty="0"/>
              <a:t> statements are “bad” examples while the </a:t>
            </a:r>
            <a:r>
              <a:rPr lang="en-US" b="1" dirty="0"/>
              <a:t>BLACK</a:t>
            </a:r>
            <a:r>
              <a:rPr lang="en-US" dirty="0"/>
              <a:t> statements are “good” examples.</a:t>
            </a:r>
          </a:p>
        </p:txBody>
      </p:sp>
    </p:spTree>
    <p:extLst>
      <p:ext uri="{BB962C8B-B14F-4D97-AF65-F5344CB8AC3E}">
        <p14:creationId xmlns:p14="http://schemas.microsoft.com/office/powerpoint/2010/main" val="19277955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1968-7986-4251-B44D-82D6FA078CD0}"/>
              </a:ext>
            </a:extLst>
          </p:cNvPr>
          <p:cNvSpPr>
            <a:spLocks noGrp="1"/>
          </p:cNvSpPr>
          <p:nvPr>
            <p:ph type="title"/>
          </p:nvPr>
        </p:nvSpPr>
        <p:spPr/>
        <p:txBody>
          <a:bodyPr/>
          <a:lstStyle/>
          <a:p>
            <a:r>
              <a:rPr lang="en-US" dirty="0"/>
              <a:t>The Language of Purpose</a:t>
            </a:r>
          </a:p>
        </p:txBody>
      </p:sp>
      <p:sp>
        <p:nvSpPr>
          <p:cNvPr id="3" name="Content Placeholder 2">
            <a:extLst>
              <a:ext uri="{FF2B5EF4-FFF2-40B4-BE49-F238E27FC236}">
                <a16:creationId xmlns:a16="http://schemas.microsoft.com/office/drawing/2014/main" id="{1602080B-13F1-4563-A9E1-2137FD5CF58D}"/>
              </a:ext>
            </a:extLst>
          </p:cNvPr>
          <p:cNvSpPr>
            <a:spLocks noGrp="1"/>
          </p:cNvSpPr>
          <p:nvPr>
            <p:ph idx="1"/>
          </p:nvPr>
        </p:nvSpPr>
        <p:spPr>
          <a:xfrm>
            <a:off x="457200" y="1143000"/>
            <a:ext cx="8229600" cy="4525963"/>
          </a:xfrm>
        </p:spPr>
        <p:txBody>
          <a:bodyPr/>
          <a:lstStyle/>
          <a:p>
            <a:r>
              <a:rPr lang="en-US" dirty="0"/>
              <a:t>Safety</a:t>
            </a:r>
          </a:p>
          <a:p>
            <a:pPr lvl="1"/>
            <a:r>
              <a:rPr lang="en-US" dirty="0">
                <a:solidFill>
                  <a:srgbClr val="FF0000"/>
                </a:solidFill>
              </a:rPr>
              <a:t>The purpose of this project is to improve safety on US 31W. </a:t>
            </a:r>
          </a:p>
          <a:p>
            <a:pPr lvl="1"/>
            <a:endParaRPr lang="en-US" dirty="0"/>
          </a:p>
          <a:p>
            <a:pPr lvl="1"/>
            <a:r>
              <a:rPr lang="en-US" dirty="0"/>
              <a:t>The purpose of this project is to reduce the number of roadway departure crashes along Plano Road.</a:t>
            </a:r>
          </a:p>
          <a:p>
            <a:pPr lvl="1"/>
            <a:endParaRPr lang="en-US" dirty="0"/>
          </a:p>
          <a:p>
            <a:pPr lvl="1"/>
            <a:r>
              <a:rPr lang="en-US" dirty="0"/>
              <a:t>The purpose of this project is to reduce pedestrian and motorist conflicts along Dixie Highway.</a:t>
            </a:r>
          </a:p>
          <a:p>
            <a:pPr lvl="1"/>
            <a:endParaRPr lang="en-US" dirty="0"/>
          </a:p>
        </p:txBody>
      </p:sp>
    </p:spTree>
    <p:extLst>
      <p:ext uri="{BB962C8B-B14F-4D97-AF65-F5344CB8AC3E}">
        <p14:creationId xmlns:p14="http://schemas.microsoft.com/office/powerpoint/2010/main" val="412763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1968-7986-4251-B44D-82D6FA078CD0}"/>
              </a:ext>
            </a:extLst>
          </p:cNvPr>
          <p:cNvSpPr>
            <a:spLocks noGrp="1"/>
          </p:cNvSpPr>
          <p:nvPr>
            <p:ph type="title"/>
          </p:nvPr>
        </p:nvSpPr>
        <p:spPr/>
        <p:txBody>
          <a:bodyPr/>
          <a:lstStyle/>
          <a:p>
            <a:r>
              <a:rPr lang="en-US" dirty="0"/>
              <a:t>The Language of Purpose</a:t>
            </a:r>
          </a:p>
        </p:txBody>
      </p:sp>
      <p:sp>
        <p:nvSpPr>
          <p:cNvPr id="3" name="Content Placeholder 2">
            <a:extLst>
              <a:ext uri="{FF2B5EF4-FFF2-40B4-BE49-F238E27FC236}">
                <a16:creationId xmlns:a16="http://schemas.microsoft.com/office/drawing/2014/main" id="{1602080B-13F1-4563-A9E1-2137FD5CF58D}"/>
              </a:ext>
            </a:extLst>
          </p:cNvPr>
          <p:cNvSpPr>
            <a:spLocks noGrp="1"/>
          </p:cNvSpPr>
          <p:nvPr>
            <p:ph idx="1"/>
          </p:nvPr>
        </p:nvSpPr>
        <p:spPr/>
        <p:txBody>
          <a:bodyPr/>
          <a:lstStyle/>
          <a:p>
            <a:r>
              <a:rPr lang="en-US" dirty="0"/>
              <a:t>Congestion</a:t>
            </a:r>
          </a:p>
          <a:p>
            <a:pPr lvl="1"/>
            <a:r>
              <a:rPr lang="en-US" dirty="0">
                <a:solidFill>
                  <a:srgbClr val="FF0000"/>
                </a:solidFill>
              </a:rPr>
              <a:t>This project is to increase the capacity along US 231 south of Morgantown.   (YIKES!)</a:t>
            </a:r>
            <a:endParaRPr lang="en-US" dirty="0"/>
          </a:p>
          <a:p>
            <a:pPr lvl="1"/>
            <a:r>
              <a:rPr lang="en-US" dirty="0"/>
              <a:t>The purpose of this project is to reduce vehicular travel times along Scottsville Road during afternoon peak travel periods.</a:t>
            </a:r>
          </a:p>
          <a:p>
            <a:pPr lvl="1"/>
            <a:r>
              <a:rPr lang="en-US" dirty="0"/>
              <a:t>This purpose of this project is provide a consistent flow of traffic at an operating speed of 55 miles per hour along this section of the US 60 Bypass.</a:t>
            </a:r>
          </a:p>
        </p:txBody>
      </p:sp>
    </p:spTree>
    <p:extLst>
      <p:ext uri="{BB962C8B-B14F-4D97-AF65-F5344CB8AC3E}">
        <p14:creationId xmlns:p14="http://schemas.microsoft.com/office/powerpoint/2010/main" val="3532771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1968-7986-4251-B44D-82D6FA078CD0}"/>
              </a:ext>
            </a:extLst>
          </p:cNvPr>
          <p:cNvSpPr>
            <a:spLocks noGrp="1"/>
          </p:cNvSpPr>
          <p:nvPr>
            <p:ph type="title"/>
          </p:nvPr>
        </p:nvSpPr>
        <p:spPr/>
        <p:txBody>
          <a:bodyPr/>
          <a:lstStyle/>
          <a:p>
            <a:r>
              <a:rPr lang="en-US" dirty="0"/>
              <a:t>The Language of Purpose</a:t>
            </a:r>
          </a:p>
        </p:txBody>
      </p:sp>
      <p:sp>
        <p:nvSpPr>
          <p:cNvPr id="3" name="Content Placeholder 2">
            <a:extLst>
              <a:ext uri="{FF2B5EF4-FFF2-40B4-BE49-F238E27FC236}">
                <a16:creationId xmlns:a16="http://schemas.microsoft.com/office/drawing/2014/main" id="{1602080B-13F1-4563-A9E1-2137FD5CF58D}"/>
              </a:ext>
            </a:extLst>
          </p:cNvPr>
          <p:cNvSpPr>
            <a:spLocks noGrp="1"/>
          </p:cNvSpPr>
          <p:nvPr>
            <p:ph idx="1"/>
          </p:nvPr>
        </p:nvSpPr>
        <p:spPr/>
        <p:txBody>
          <a:bodyPr/>
          <a:lstStyle/>
          <a:p>
            <a:r>
              <a:rPr lang="en-US" dirty="0"/>
              <a:t>Facility Deficiencies</a:t>
            </a:r>
          </a:p>
          <a:p>
            <a:pPr lvl="1"/>
            <a:r>
              <a:rPr lang="en-US" dirty="0">
                <a:solidFill>
                  <a:srgbClr val="FF0000"/>
                </a:solidFill>
              </a:rPr>
              <a:t>The purpose of this project is to replace the existing US 68 bridge over the Green River.</a:t>
            </a:r>
          </a:p>
          <a:p>
            <a:pPr lvl="1"/>
            <a:r>
              <a:rPr lang="en-US" dirty="0"/>
              <a:t>The purpose of this project is to eliminate the deficient status of the bridge on US 60 over the Cumberland River at Smithland.</a:t>
            </a:r>
          </a:p>
          <a:p>
            <a:pPr lvl="1"/>
            <a:r>
              <a:rPr lang="en-US" dirty="0"/>
              <a:t>The purpose of this project is to provide adequate opportunities for passing sight distance along KY 90 between Glasgow and </a:t>
            </a:r>
            <a:r>
              <a:rPr lang="en-US" dirty="0" err="1"/>
              <a:t>Summershade</a:t>
            </a:r>
            <a:r>
              <a:rPr lang="en-US" dirty="0"/>
              <a:t>.</a:t>
            </a:r>
          </a:p>
        </p:txBody>
      </p:sp>
    </p:spTree>
    <p:extLst>
      <p:ext uri="{BB962C8B-B14F-4D97-AF65-F5344CB8AC3E}">
        <p14:creationId xmlns:p14="http://schemas.microsoft.com/office/powerpoint/2010/main" val="31814813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73013" y="189428"/>
            <a:ext cx="7924800" cy="2732896"/>
          </a:xfrm>
        </p:spPr>
        <p:txBody>
          <a:bodyPr rtlCol="0">
            <a:normAutofit/>
          </a:bodyPr>
          <a:lstStyle/>
          <a:p>
            <a:pPr eaLnBrk="1" fontAlgn="auto" hangingPunct="1">
              <a:lnSpc>
                <a:spcPct val="80000"/>
              </a:lnSpc>
              <a:spcAft>
                <a:spcPts val="0"/>
              </a:spcAft>
              <a:defRPr/>
            </a:pPr>
            <a:r>
              <a:rPr lang="en-US" dirty="0">
                <a:solidFill>
                  <a:prstClr val="black"/>
                </a:solidFill>
              </a:rPr>
              <a:t>Your Assignment to draft a Purpose &amp; Need Statement feels like:</a:t>
            </a:r>
            <a:endParaRPr b="1" dirty="0"/>
          </a:p>
        </p:txBody>
      </p:sp>
      <p:sp>
        <p:nvSpPr>
          <p:cNvPr id="5123" name="Rectangle 3"/>
          <p:cNvSpPr>
            <a:spLocks noGrp="1" noChangeArrowheads="1"/>
          </p:cNvSpPr>
          <p:nvPr>
            <p:ph type="subTitle" idx="1"/>
          </p:nvPr>
        </p:nvSpPr>
        <p:spPr>
          <a:xfrm>
            <a:off x="2971800" y="2438400"/>
            <a:ext cx="6858000" cy="3733800"/>
          </a:xfrm>
        </p:spPr>
        <p:txBody>
          <a:bodyPr rtlCol="0">
            <a:normAutofit/>
          </a:bodyPr>
          <a:lstStyle/>
          <a:p>
            <a:pPr marL="63500" eaLnBrk="1" fontAlgn="auto" hangingPunct="1">
              <a:lnSpc>
                <a:spcPct val="80000"/>
              </a:lnSpc>
              <a:spcAft>
                <a:spcPts val="0"/>
              </a:spcAft>
              <a:buFont typeface="Wingdings 2" pitchFamily="18" charset="2"/>
              <a:buNone/>
              <a:defRPr/>
            </a:pPr>
            <a:r>
              <a:rPr lang="en-US" sz="1600" b="1" dirty="0"/>
              <a:t>	</a:t>
            </a:r>
          </a:p>
          <a:p>
            <a:pPr marL="63500" eaLnBrk="1" fontAlgn="auto" hangingPunct="1">
              <a:lnSpc>
                <a:spcPct val="80000"/>
              </a:lnSpc>
              <a:spcAft>
                <a:spcPts val="0"/>
              </a:spcAft>
              <a:buFont typeface="Wingdings 2" pitchFamily="18" charset="2"/>
              <a:buNone/>
              <a:defRPr/>
            </a:pPr>
            <a:r>
              <a:rPr lang="en-US" sz="1600" b="1" dirty="0"/>
              <a:t>		</a:t>
            </a:r>
            <a:endParaRPr lang="en-US" b="1" dirty="0"/>
          </a:p>
          <a:p>
            <a:pPr marL="63500" eaLnBrk="1" fontAlgn="auto" hangingPunct="1">
              <a:lnSpc>
                <a:spcPct val="80000"/>
              </a:lnSpc>
              <a:spcAft>
                <a:spcPts val="0"/>
              </a:spcAft>
              <a:buFont typeface="Wingdings 2" pitchFamily="18" charset="2"/>
              <a:buNone/>
              <a:defRPr/>
            </a:pPr>
            <a:endParaRPr lang="en-US" b="1" dirty="0"/>
          </a:p>
          <a:p>
            <a:pPr marL="63500" eaLnBrk="1" fontAlgn="auto" hangingPunct="1">
              <a:lnSpc>
                <a:spcPct val="80000"/>
              </a:lnSpc>
              <a:spcAft>
                <a:spcPts val="0"/>
              </a:spcAft>
              <a:buFont typeface="Wingdings 2" pitchFamily="18" charset="2"/>
              <a:buNone/>
              <a:defRPr/>
            </a:pPr>
            <a:endParaRPr lang="en-US" b="1" dirty="0"/>
          </a:p>
        </p:txBody>
      </p:sp>
      <p:sp>
        <p:nvSpPr>
          <p:cNvPr id="2052" name="TextBox 5"/>
          <p:cNvSpPr txBox="1">
            <a:spLocks noChangeArrowheads="1"/>
          </p:cNvSpPr>
          <p:nvPr/>
        </p:nvSpPr>
        <p:spPr bwMode="auto">
          <a:xfrm>
            <a:off x="1905000" y="3886200"/>
            <a:ext cx="5545282" cy="461665"/>
          </a:xfrm>
          <a:prstGeom prst="rect">
            <a:avLst/>
          </a:prstGeom>
          <a:noFill/>
          <a:ln w="9525">
            <a:noFill/>
            <a:miter lim="800000"/>
            <a:headEnd/>
            <a:tailEnd/>
          </a:ln>
        </p:spPr>
        <p:txBody>
          <a:bodyPr wrap="square">
            <a:spAutoFit/>
          </a:bodyPr>
          <a:lstStyle/>
          <a:p>
            <a:r>
              <a:rPr lang="en-US" sz="2400" b="1" dirty="0">
                <a:latin typeface="Calibri" pitchFamily="34" charset="0"/>
              </a:rPr>
              <a:t>                                  </a:t>
            </a:r>
          </a:p>
        </p:txBody>
      </p:sp>
      <p:sp>
        <p:nvSpPr>
          <p:cNvPr id="6" name="Rectangle 5">
            <a:extLst>
              <a:ext uri="{FF2B5EF4-FFF2-40B4-BE49-F238E27FC236}">
                <a16:creationId xmlns:a16="http://schemas.microsoft.com/office/drawing/2014/main" id="{0D523248-A316-4DAD-969D-7FD76434B034}"/>
              </a:ext>
            </a:extLst>
          </p:cNvPr>
          <p:cNvSpPr/>
          <p:nvPr/>
        </p:nvSpPr>
        <p:spPr>
          <a:xfrm>
            <a:off x="228600" y="5879018"/>
            <a:ext cx="8686800" cy="829007"/>
          </a:xfrm>
          <a:prstGeom prst="rect">
            <a:avLst/>
          </a:prstGeom>
          <a:solidFill>
            <a:srgbClr val="E2A62A"/>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D74510F-0B67-453A-803B-193F7E4F3E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5923339"/>
            <a:ext cx="4800600" cy="785069"/>
          </a:xfrm>
          <a:prstGeom prst="rect">
            <a:avLst/>
          </a:prstGeom>
        </p:spPr>
      </p:pic>
      <p:sp>
        <p:nvSpPr>
          <p:cNvPr id="2" name="Rectangle 1">
            <a:extLst>
              <a:ext uri="{FF2B5EF4-FFF2-40B4-BE49-F238E27FC236}">
                <a16:creationId xmlns:a16="http://schemas.microsoft.com/office/drawing/2014/main" id="{E368F1C9-EAC7-42D3-9769-89F4156AD0E0}"/>
              </a:ext>
            </a:extLst>
          </p:cNvPr>
          <p:cNvSpPr/>
          <p:nvPr/>
        </p:nvSpPr>
        <p:spPr>
          <a:xfrm>
            <a:off x="466387" y="3129594"/>
            <a:ext cx="5138530" cy="1175706"/>
          </a:xfrm>
          <a:prstGeom prst="rect">
            <a:avLst/>
          </a:prstGeom>
        </p:spPr>
        <p:txBody>
          <a:bodyPr wrap="square">
            <a:spAutoFit/>
          </a:bodyPr>
          <a:lstStyle/>
          <a:p>
            <a:pPr lvl="0">
              <a:spcBef>
                <a:spcPct val="20000"/>
              </a:spcBef>
            </a:pPr>
            <a:r>
              <a:rPr lang="en-US" sz="3200" b="1" dirty="0">
                <a:solidFill>
                  <a:prstClr val="black"/>
                </a:solidFill>
                <a:latin typeface="Calibri"/>
              </a:rPr>
              <a:t>Define the “universe” </a:t>
            </a:r>
          </a:p>
          <a:p>
            <a:pPr lvl="0">
              <a:spcBef>
                <a:spcPct val="20000"/>
              </a:spcBef>
            </a:pPr>
            <a:r>
              <a:rPr lang="en-US" sz="3200" b="1" dirty="0">
                <a:solidFill>
                  <a:prstClr val="black"/>
                </a:solidFill>
                <a:latin typeface="Calibri"/>
              </a:rPr>
              <a:t>&amp; give two examples.</a:t>
            </a:r>
          </a:p>
        </p:txBody>
      </p:sp>
      <p:pic>
        <p:nvPicPr>
          <p:cNvPr id="4" name="Picture 3">
            <a:extLst>
              <a:ext uri="{FF2B5EF4-FFF2-40B4-BE49-F238E27FC236}">
                <a16:creationId xmlns:a16="http://schemas.microsoft.com/office/drawing/2014/main" id="{0017C570-743E-4433-BE28-99F0D68F75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7276" y="2556336"/>
            <a:ext cx="3912765" cy="3138487"/>
          </a:xfrm>
          <a:prstGeom prst="rect">
            <a:avLst/>
          </a:prstGeom>
        </p:spPr>
      </p:pic>
    </p:spTree>
    <p:extLst>
      <p:ext uri="{BB962C8B-B14F-4D97-AF65-F5344CB8AC3E}">
        <p14:creationId xmlns:p14="http://schemas.microsoft.com/office/powerpoint/2010/main" val="884787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1968-7986-4251-B44D-82D6FA078CD0}"/>
              </a:ext>
            </a:extLst>
          </p:cNvPr>
          <p:cNvSpPr>
            <a:spLocks noGrp="1"/>
          </p:cNvSpPr>
          <p:nvPr>
            <p:ph type="title"/>
          </p:nvPr>
        </p:nvSpPr>
        <p:spPr/>
        <p:txBody>
          <a:bodyPr/>
          <a:lstStyle/>
          <a:p>
            <a:r>
              <a:rPr lang="en-US" dirty="0"/>
              <a:t>The Language of Purpose</a:t>
            </a:r>
          </a:p>
        </p:txBody>
      </p:sp>
      <p:sp>
        <p:nvSpPr>
          <p:cNvPr id="3" name="Content Placeholder 2">
            <a:extLst>
              <a:ext uri="{FF2B5EF4-FFF2-40B4-BE49-F238E27FC236}">
                <a16:creationId xmlns:a16="http://schemas.microsoft.com/office/drawing/2014/main" id="{1602080B-13F1-4563-A9E1-2137FD5CF58D}"/>
              </a:ext>
            </a:extLst>
          </p:cNvPr>
          <p:cNvSpPr>
            <a:spLocks noGrp="1"/>
          </p:cNvSpPr>
          <p:nvPr>
            <p:ph idx="1"/>
          </p:nvPr>
        </p:nvSpPr>
        <p:spPr/>
        <p:txBody>
          <a:bodyPr/>
          <a:lstStyle/>
          <a:p>
            <a:r>
              <a:rPr lang="en-US" dirty="0"/>
              <a:t>Connection or Access</a:t>
            </a:r>
          </a:p>
          <a:p>
            <a:pPr lvl="1"/>
            <a:r>
              <a:rPr lang="en-US" dirty="0">
                <a:solidFill>
                  <a:srgbClr val="FF0000"/>
                </a:solidFill>
              </a:rPr>
              <a:t>The purpose of this project is to link Brownsville to Bowling Green.</a:t>
            </a:r>
          </a:p>
          <a:p>
            <a:pPr lvl="1"/>
            <a:r>
              <a:rPr lang="en-US" dirty="0"/>
              <a:t>The purpose of this project is to improve cross-river mobility and connectivity between Milton and Madison</a:t>
            </a:r>
          </a:p>
          <a:p>
            <a:pPr lvl="1"/>
            <a:r>
              <a:rPr lang="en-US" dirty="0"/>
              <a:t>The proposed improvements on Cemetery Road will provide a direct east-west connection across I-64 and provide better access to major roadways.</a:t>
            </a:r>
          </a:p>
        </p:txBody>
      </p:sp>
    </p:spTree>
    <p:extLst>
      <p:ext uri="{BB962C8B-B14F-4D97-AF65-F5344CB8AC3E}">
        <p14:creationId xmlns:p14="http://schemas.microsoft.com/office/powerpoint/2010/main" val="42768134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521968-7986-4251-B44D-82D6FA078CD0}"/>
              </a:ext>
            </a:extLst>
          </p:cNvPr>
          <p:cNvSpPr>
            <a:spLocks noGrp="1"/>
          </p:cNvSpPr>
          <p:nvPr>
            <p:ph type="title"/>
          </p:nvPr>
        </p:nvSpPr>
        <p:spPr/>
        <p:txBody>
          <a:bodyPr/>
          <a:lstStyle/>
          <a:p>
            <a:r>
              <a:rPr lang="en-US" dirty="0"/>
              <a:t>The Language of Purpose</a:t>
            </a:r>
          </a:p>
        </p:txBody>
      </p:sp>
      <p:sp>
        <p:nvSpPr>
          <p:cNvPr id="3" name="Content Placeholder 2">
            <a:extLst>
              <a:ext uri="{FF2B5EF4-FFF2-40B4-BE49-F238E27FC236}">
                <a16:creationId xmlns:a16="http://schemas.microsoft.com/office/drawing/2014/main" id="{1602080B-13F1-4563-A9E1-2137FD5CF58D}"/>
              </a:ext>
            </a:extLst>
          </p:cNvPr>
          <p:cNvSpPr>
            <a:spLocks noGrp="1"/>
          </p:cNvSpPr>
          <p:nvPr>
            <p:ph idx="1"/>
          </p:nvPr>
        </p:nvSpPr>
        <p:spPr/>
        <p:txBody>
          <a:bodyPr/>
          <a:lstStyle/>
          <a:p>
            <a:r>
              <a:rPr lang="en-US" dirty="0"/>
              <a:t>Economic Development</a:t>
            </a:r>
          </a:p>
          <a:p>
            <a:pPr lvl="1"/>
            <a:r>
              <a:rPr lang="en-US" dirty="0">
                <a:solidFill>
                  <a:srgbClr val="FF0000"/>
                </a:solidFill>
              </a:rPr>
              <a:t>The purpose of this project is improve Economic Development opportunities for Tompkinsville.</a:t>
            </a:r>
          </a:p>
          <a:p>
            <a:pPr lvl="1"/>
            <a:r>
              <a:rPr lang="en-US" dirty="0"/>
              <a:t>The purpose of this project is to help manage traffic congestion and development access for both existing and future commercial and residential development at the interchange of KY 100 and I-65.</a:t>
            </a:r>
          </a:p>
          <a:p>
            <a:pPr lvl="1"/>
            <a:r>
              <a:rPr lang="en-US" dirty="0"/>
              <a:t>The purpose of this project is to provide access for large commercial vehicles along KY 259 into Brownsville.</a:t>
            </a:r>
          </a:p>
          <a:p>
            <a:pPr lvl="1"/>
            <a:endParaRPr lang="en-US" dirty="0">
              <a:solidFill>
                <a:srgbClr val="FF0000"/>
              </a:solidFill>
            </a:endParaRPr>
          </a:p>
          <a:p>
            <a:pPr lvl="1"/>
            <a:endParaRPr lang="en-US" dirty="0">
              <a:solidFill>
                <a:srgbClr val="FF0000"/>
              </a:solidFill>
            </a:endParaRPr>
          </a:p>
          <a:p>
            <a:pPr lvl="1"/>
            <a:endParaRPr lang="en-US" dirty="0">
              <a:solidFill>
                <a:srgbClr val="FF0000"/>
              </a:solidFill>
            </a:endParaRPr>
          </a:p>
          <a:p>
            <a:pPr marL="0" indent="0">
              <a:buNone/>
            </a:pPr>
            <a:endParaRPr lang="en-US" dirty="0"/>
          </a:p>
        </p:txBody>
      </p:sp>
    </p:spTree>
    <p:extLst>
      <p:ext uri="{BB962C8B-B14F-4D97-AF65-F5344CB8AC3E}">
        <p14:creationId xmlns:p14="http://schemas.microsoft.com/office/powerpoint/2010/main" val="41523872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KYTC P&amp;N Guidance</a:t>
            </a:r>
          </a:p>
        </p:txBody>
      </p:sp>
      <p:sp>
        <p:nvSpPr>
          <p:cNvPr id="3" name="Content Placeholder 2"/>
          <p:cNvSpPr>
            <a:spLocks noGrp="1"/>
          </p:cNvSpPr>
          <p:nvPr>
            <p:ph idx="1"/>
          </p:nvPr>
        </p:nvSpPr>
        <p:spPr/>
        <p:txBody>
          <a:bodyPr/>
          <a:lstStyle/>
          <a:p>
            <a:r>
              <a:rPr lang="en-US" dirty="0"/>
              <a:t>Design Memo from 2005 (</a:t>
            </a:r>
            <a:r>
              <a:rPr lang="en-US" u="sng" dirty="0">
                <a:hlinkClick r:id="rId2"/>
              </a:rPr>
              <a:t>http://transportation.ky.gov/Highway-Design/Documents/Purpose%20and%20Need%20Statement%20Guidance%20and%20Instructions.pdf</a:t>
            </a:r>
            <a:r>
              <a:rPr lang="en-US" dirty="0"/>
              <a:t>) </a:t>
            </a:r>
          </a:p>
          <a:p>
            <a:r>
              <a:rPr lang="en-US" dirty="0"/>
              <a:t>Instructions in the Highway Design Policy Guide (</a:t>
            </a:r>
            <a:r>
              <a:rPr lang="en-US" u="sng" dirty="0">
                <a:hlinkClick r:id="rId3"/>
              </a:rPr>
              <a:t>http://transportation.ky.gov/Highway-Design/Highway%20Design%20Manual%202015/HD-200.pdf</a:t>
            </a:r>
            <a:r>
              <a:rPr lang="en-US" dirty="0"/>
              <a:t>, chapter 202.6.1) also in HD103 (Key Decision Points). </a:t>
            </a:r>
          </a:p>
        </p:txBody>
      </p:sp>
    </p:spTree>
    <p:extLst>
      <p:ext uri="{BB962C8B-B14F-4D97-AF65-F5344CB8AC3E}">
        <p14:creationId xmlns:p14="http://schemas.microsoft.com/office/powerpoint/2010/main" val="1388733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3"/>
          <p:cNvSpPr>
            <a:spLocks noGrp="1" noChangeArrowheads="1"/>
          </p:cNvSpPr>
          <p:nvPr>
            <p:ph type="subTitle" idx="1"/>
          </p:nvPr>
        </p:nvSpPr>
        <p:spPr>
          <a:xfrm>
            <a:off x="2971800" y="2438400"/>
            <a:ext cx="6858000" cy="3733800"/>
          </a:xfrm>
        </p:spPr>
        <p:txBody>
          <a:bodyPr rtlCol="0">
            <a:normAutofit/>
          </a:bodyPr>
          <a:lstStyle/>
          <a:p>
            <a:pPr marL="63500" eaLnBrk="1" fontAlgn="auto" hangingPunct="1">
              <a:lnSpc>
                <a:spcPct val="80000"/>
              </a:lnSpc>
              <a:spcAft>
                <a:spcPts val="0"/>
              </a:spcAft>
              <a:buFont typeface="Wingdings 2" pitchFamily="18" charset="2"/>
              <a:buNone/>
              <a:defRPr/>
            </a:pPr>
            <a:r>
              <a:rPr lang="en-US" sz="1600" b="1" dirty="0"/>
              <a:t>	</a:t>
            </a:r>
          </a:p>
          <a:p>
            <a:pPr marL="63500" eaLnBrk="1" fontAlgn="auto" hangingPunct="1">
              <a:lnSpc>
                <a:spcPct val="80000"/>
              </a:lnSpc>
              <a:spcAft>
                <a:spcPts val="0"/>
              </a:spcAft>
              <a:buFont typeface="Wingdings 2" pitchFamily="18" charset="2"/>
              <a:buNone/>
              <a:defRPr/>
            </a:pPr>
            <a:r>
              <a:rPr lang="en-US" sz="1600" b="1" dirty="0"/>
              <a:t>		</a:t>
            </a:r>
            <a:endParaRPr lang="en-US" b="1" dirty="0"/>
          </a:p>
          <a:p>
            <a:pPr marL="63500" eaLnBrk="1" fontAlgn="auto" hangingPunct="1">
              <a:lnSpc>
                <a:spcPct val="80000"/>
              </a:lnSpc>
              <a:spcAft>
                <a:spcPts val="0"/>
              </a:spcAft>
              <a:buFont typeface="Wingdings 2" pitchFamily="18" charset="2"/>
              <a:buNone/>
              <a:defRPr/>
            </a:pPr>
            <a:endParaRPr lang="en-US" b="1" dirty="0"/>
          </a:p>
          <a:p>
            <a:pPr marL="63500" eaLnBrk="1" fontAlgn="auto" hangingPunct="1">
              <a:lnSpc>
                <a:spcPct val="80000"/>
              </a:lnSpc>
              <a:spcAft>
                <a:spcPts val="0"/>
              </a:spcAft>
              <a:buFont typeface="Wingdings 2" pitchFamily="18" charset="2"/>
              <a:buNone/>
              <a:defRPr/>
            </a:pPr>
            <a:endParaRPr lang="en-US" b="1" dirty="0"/>
          </a:p>
        </p:txBody>
      </p:sp>
      <p:sp>
        <p:nvSpPr>
          <p:cNvPr id="2052" name="TextBox 5"/>
          <p:cNvSpPr txBox="1">
            <a:spLocks noChangeArrowheads="1"/>
          </p:cNvSpPr>
          <p:nvPr/>
        </p:nvSpPr>
        <p:spPr bwMode="auto">
          <a:xfrm>
            <a:off x="1905000" y="3615015"/>
            <a:ext cx="5545282" cy="2308324"/>
          </a:xfrm>
          <a:prstGeom prst="rect">
            <a:avLst/>
          </a:prstGeom>
          <a:noFill/>
          <a:ln w="9525">
            <a:noFill/>
            <a:miter lim="800000"/>
            <a:headEnd/>
            <a:tailEnd/>
          </a:ln>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Walter Jeffery Moore, AICP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Senior Planner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Neel-Schaffer, Inc.</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lang="en-US" sz="2400" b="1" dirty="0">
                <a:solidFill>
                  <a:prstClr val="black"/>
                </a:solidFill>
                <a:latin typeface="Calibri" pitchFamily="34" charset="0"/>
              </a:rPr>
              <a:t>Jeff.moore@neel-schaffer.com</a:t>
            </a:r>
            <a:endPar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Calibri" pitchFamily="34" charset="0"/>
                <a:ea typeface="+mn-ea"/>
                <a:cs typeface="+mn-cs"/>
              </a:rPr>
              <a:t>                                  </a:t>
            </a:r>
          </a:p>
        </p:txBody>
      </p:sp>
      <p:sp>
        <p:nvSpPr>
          <p:cNvPr id="6" name="Rectangle 5">
            <a:extLst>
              <a:ext uri="{FF2B5EF4-FFF2-40B4-BE49-F238E27FC236}">
                <a16:creationId xmlns:a16="http://schemas.microsoft.com/office/drawing/2014/main" id="{0D523248-A316-4DAD-969D-7FD76434B034}"/>
              </a:ext>
            </a:extLst>
          </p:cNvPr>
          <p:cNvSpPr/>
          <p:nvPr/>
        </p:nvSpPr>
        <p:spPr>
          <a:xfrm>
            <a:off x="228600" y="5879018"/>
            <a:ext cx="8686800" cy="829007"/>
          </a:xfrm>
          <a:prstGeom prst="rect">
            <a:avLst/>
          </a:prstGeom>
          <a:solidFill>
            <a:srgbClr val="E2A62A"/>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798"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7D74510F-0B67-453A-803B-193F7E4F3E3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57200" y="5923339"/>
            <a:ext cx="4800600" cy="785069"/>
          </a:xfrm>
          <a:prstGeom prst="rect">
            <a:avLst/>
          </a:prstGeom>
        </p:spPr>
      </p:pic>
      <p:graphicFrame>
        <p:nvGraphicFramePr>
          <p:cNvPr id="8" name="Object 3">
            <a:extLst>
              <a:ext uri="{FF2B5EF4-FFF2-40B4-BE49-F238E27FC236}">
                <a16:creationId xmlns:a16="http://schemas.microsoft.com/office/drawing/2014/main" id="{1C240762-CB14-4C7F-8B41-C329033FD3E3}"/>
              </a:ext>
            </a:extLst>
          </p:cNvPr>
          <p:cNvGraphicFramePr>
            <a:graphicFrameLocks noChangeAspect="1"/>
          </p:cNvGraphicFramePr>
          <p:nvPr>
            <p:extLst>
              <p:ext uri="{D42A27DB-BD31-4B8C-83A1-F6EECF244321}">
                <p14:modId xmlns:p14="http://schemas.microsoft.com/office/powerpoint/2010/main" val="60507587"/>
              </p:ext>
            </p:extLst>
          </p:nvPr>
        </p:nvGraphicFramePr>
        <p:xfrm>
          <a:off x="5943600" y="760115"/>
          <a:ext cx="1122230" cy="2319075"/>
        </p:xfrm>
        <a:graphic>
          <a:graphicData uri="http://schemas.openxmlformats.org/presentationml/2006/ole">
            <mc:AlternateContent xmlns:mc="http://schemas.openxmlformats.org/markup-compatibility/2006">
              <mc:Choice xmlns:v="urn:schemas-microsoft-com:vml" Requires="v">
                <p:oleObj spid="_x0000_s7183" name="Clip" r:id="rId4" imgW="1857600" imgH="3995640" progId="MS_ClipArt_Gallery.2">
                  <p:embed/>
                </p:oleObj>
              </mc:Choice>
              <mc:Fallback>
                <p:oleObj name="Clip" r:id="rId4" imgW="1857600" imgH="3995640" progId="MS_ClipArt_Gallery.2">
                  <p:embed/>
                  <p:pic>
                    <p:nvPicPr>
                      <p:cNvPr id="97283"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760115"/>
                        <a:ext cx="1122230" cy="2319075"/>
                      </a:xfrm>
                      <a:prstGeom prst="rect">
                        <a:avLst/>
                      </a:prstGeom>
                      <a:noFill/>
                      <a:ln>
                        <a:noFill/>
                      </a:ln>
                      <a:extLst/>
                    </p:spPr>
                  </p:pic>
                </p:oleObj>
              </mc:Fallback>
            </mc:AlternateContent>
          </a:graphicData>
        </a:graphic>
      </p:graphicFrame>
      <p:sp>
        <p:nvSpPr>
          <p:cNvPr id="2" name="Rectangle 1">
            <a:extLst>
              <a:ext uri="{FF2B5EF4-FFF2-40B4-BE49-F238E27FC236}">
                <a16:creationId xmlns:a16="http://schemas.microsoft.com/office/drawing/2014/main" id="{2504022A-EBD2-45D5-815B-BD1273492CC3}"/>
              </a:ext>
            </a:extLst>
          </p:cNvPr>
          <p:cNvSpPr/>
          <p:nvPr/>
        </p:nvSpPr>
        <p:spPr>
          <a:xfrm>
            <a:off x="1666015" y="1457048"/>
            <a:ext cx="4572000" cy="1046440"/>
          </a:xfrm>
          <a:prstGeom prst="rect">
            <a:avLst/>
          </a:prstGeom>
        </p:spPr>
        <p:txBody>
          <a:bodyPr>
            <a:spAutoFit/>
          </a:bodyPr>
          <a:lstStyle/>
          <a:p>
            <a:r>
              <a:rPr lang="en-US" sz="4400" dirty="0">
                <a:solidFill>
                  <a:prstClr val="black"/>
                </a:solidFill>
                <a:latin typeface="Calibri"/>
                <a:ea typeface="+mj-ea"/>
                <a:cs typeface="+mj-cs"/>
              </a:rPr>
              <a:t>Any Questions?</a:t>
            </a:r>
            <a:br>
              <a:rPr lang="en-US" sz="4400" dirty="0">
                <a:solidFill>
                  <a:prstClr val="black"/>
                </a:solidFill>
                <a:latin typeface="Calibri"/>
                <a:ea typeface="+mj-ea"/>
                <a:cs typeface="+mj-cs"/>
              </a:rPr>
            </a:br>
            <a:endParaRPr lang="en-US" dirty="0"/>
          </a:p>
        </p:txBody>
      </p:sp>
    </p:spTree>
    <p:extLst>
      <p:ext uri="{BB962C8B-B14F-4D97-AF65-F5344CB8AC3E}">
        <p14:creationId xmlns:p14="http://schemas.microsoft.com/office/powerpoint/2010/main" val="2956980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20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2000" fill="hold"/>
                                        <p:tgtEl>
                                          <p:spTgt spid="8"/>
                                        </p:tgtEl>
                                        <p:attrNameLst>
                                          <p:attrName>ppt_x</p:attrName>
                                        </p:attrNameLst>
                                      </p:cBhvr>
                                      <p:tavLst>
                                        <p:tav tm="0">
                                          <p:val>
                                            <p:strVal val="#ppt_x"/>
                                          </p:val>
                                        </p:tav>
                                        <p:tav tm="100000">
                                          <p:val>
                                            <p:strVal val="#ppt_x"/>
                                          </p:val>
                                        </p:tav>
                                      </p:tavLst>
                                    </p:anim>
                                    <p:anim calcmode="lin" valueType="num">
                                      <p:cBhvr additive="base">
                                        <p:cTn id="8" dur="2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The </a:t>
            </a:r>
            <a:r>
              <a:rPr lang="en-US" i="1" dirty="0"/>
              <a:t>What</a:t>
            </a:r>
            <a:r>
              <a:rPr lang="en-US" dirty="0"/>
              <a:t> of a P&amp;N Statement?</a:t>
            </a:r>
          </a:p>
          <a:p>
            <a:endParaRPr lang="en-US" dirty="0"/>
          </a:p>
          <a:p>
            <a:r>
              <a:rPr lang="en-US" dirty="0"/>
              <a:t>The </a:t>
            </a:r>
            <a:r>
              <a:rPr lang="en-US" i="1" dirty="0"/>
              <a:t>Why</a:t>
            </a:r>
            <a:r>
              <a:rPr lang="en-US" dirty="0"/>
              <a:t> of a P&amp;N Statement?</a:t>
            </a:r>
          </a:p>
          <a:p>
            <a:endParaRPr lang="en-US" dirty="0"/>
          </a:p>
          <a:p>
            <a:r>
              <a:rPr lang="en-US" dirty="0"/>
              <a:t>The P&amp;N Building Blocks</a:t>
            </a:r>
          </a:p>
          <a:p>
            <a:endParaRPr lang="en-US" dirty="0"/>
          </a:p>
          <a:p>
            <a:r>
              <a:rPr lang="en-US" dirty="0"/>
              <a:t>Using Your Words:  The Language of Purpose</a:t>
            </a:r>
          </a:p>
          <a:p>
            <a:pPr marL="457200" lvl="1" indent="0">
              <a:buNone/>
            </a:pPr>
            <a:endParaRPr lang="en-US" dirty="0"/>
          </a:p>
        </p:txBody>
      </p:sp>
    </p:spTree>
    <p:extLst>
      <p:ext uri="{BB962C8B-B14F-4D97-AF65-F5344CB8AC3E}">
        <p14:creationId xmlns:p14="http://schemas.microsoft.com/office/powerpoint/2010/main" val="81245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br>
              <a:rPr lang="en-US" dirty="0"/>
            </a:br>
            <a:endParaRPr lang="en-US" dirty="0"/>
          </a:p>
        </p:txBody>
      </p:sp>
      <p:sp>
        <p:nvSpPr>
          <p:cNvPr id="3" name="Content Placeholder 2"/>
          <p:cNvSpPr>
            <a:spLocks noGrp="1"/>
          </p:cNvSpPr>
          <p:nvPr>
            <p:ph idx="1"/>
          </p:nvPr>
        </p:nvSpPr>
        <p:spPr/>
        <p:txBody>
          <a:bodyPr/>
          <a:lstStyle/>
          <a:p>
            <a:r>
              <a:rPr lang="en-US" dirty="0"/>
              <a:t>A </a:t>
            </a:r>
            <a:r>
              <a:rPr lang="en-US" i="1" dirty="0"/>
              <a:t>clear &amp; concise </a:t>
            </a:r>
            <a:r>
              <a:rPr lang="en-US" dirty="0"/>
              <a:t>message directed to the public, officials, &amp; consultants</a:t>
            </a:r>
          </a:p>
          <a:p>
            <a:r>
              <a:rPr lang="en-US" dirty="0"/>
              <a:t>The “battle cry” for the project; Consistent Message!</a:t>
            </a:r>
          </a:p>
          <a:p>
            <a:r>
              <a:rPr lang="en-US" dirty="0"/>
              <a:t>Included in the advertisement for Design or Planning Services</a:t>
            </a:r>
          </a:p>
          <a:p>
            <a:r>
              <a:rPr lang="en-US" dirty="0"/>
              <a:t>Included in meeting notices, invitation letters, media advisories, etc. </a:t>
            </a:r>
          </a:p>
        </p:txBody>
      </p:sp>
      <p:sp>
        <p:nvSpPr>
          <p:cNvPr id="4" name="Rectangle 3">
            <a:extLst>
              <a:ext uri="{FF2B5EF4-FFF2-40B4-BE49-F238E27FC236}">
                <a16:creationId xmlns:a16="http://schemas.microsoft.com/office/drawing/2014/main" id="{6EC27F9A-A5AD-4BE4-AEFA-52D03B381E82}"/>
              </a:ext>
            </a:extLst>
          </p:cNvPr>
          <p:cNvSpPr/>
          <p:nvPr/>
        </p:nvSpPr>
        <p:spPr>
          <a:xfrm>
            <a:off x="457200" y="152400"/>
            <a:ext cx="8229600" cy="1446550"/>
          </a:xfrm>
          <a:prstGeom prst="rect">
            <a:avLst/>
          </a:prstGeom>
        </p:spPr>
        <p:txBody>
          <a:bodyPr wrap="square">
            <a:spAutoFit/>
          </a:bodyPr>
          <a:lstStyle/>
          <a:p>
            <a:pPr algn="ctr"/>
            <a:r>
              <a:rPr lang="en-US" sz="4400" dirty="0">
                <a:solidFill>
                  <a:prstClr val="black"/>
                </a:solidFill>
                <a:latin typeface="Calibri"/>
                <a:ea typeface="+mj-ea"/>
                <a:cs typeface="+mj-cs"/>
              </a:rPr>
              <a:t>   WHAT is a P&amp;N?                                                         A Tool for Communication</a:t>
            </a:r>
            <a:endParaRPr lang="en-US" dirty="0"/>
          </a:p>
        </p:txBody>
      </p:sp>
    </p:spTree>
    <p:extLst>
      <p:ext uri="{BB962C8B-B14F-4D97-AF65-F5344CB8AC3E}">
        <p14:creationId xmlns:p14="http://schemas.microsoft.com/office/powerpoint/2010/main" val="4160123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85800"/>
            <a:ext cx="8229600" cy="1143000"/>
          </a:xfrm>
        </p:spPr>
        <p:txBody>
          <a:bodyPr/>
          <a:lstStyle/>
          <a:p>
            <a:r>
              <a:rPr lang="en-US" dirty="0"/>
              <a:t>WHAT is a P&amp;N?                                                         A Tool for Quality Decision Making</a:t>
            </a:r>
            <a:br>
              <a:rPr lang="en-US" dirty="0"/>
            </a:br>
            <a:endParaRPr lang="en-US" dirty="0"/>
          </a:p>
        </p:txBody>
      </p:sp>
      <p:sp>
        <p:nvSpPr>
          <p:cNvPr id="3" name="Content Placeholder 2"/>
          <p:cNvSpPr>
            <a:spLocks noGrp="1"/>
          </p:cNvSpPr>
          <p:nvPr>
            <p:ph idx="1"/>
          </p:nvPr>
        </p:nvSpPr>
        <p:spPr>
          <a:xfrm>
            <a:off x="228600" y="1257300"/>
            <a:ext cx="6629400" cy="4525963"/>
          </a:xfrm>
        </p:spPr>
        <p:txBody>
          <a:bodyPr/>
          <a:lstStyle/>
          <a:p>
            <a:pPr marL="457200" lvl="1" indent="0">
              <a:buNone/>
            </a:pPr>
            <a:r>
              <a:rPr lang="en-US" sz="4000" dirty="0"/>
              <a:t>          </a:t>
            </a:r>
          </a:p>
          <a:p>
            <a:r>
              <a:rPr lang="en-US" dirty="0"/>
              <a:t>Guides the Development of Alternatives, Maintenance/Traffic Solutions, and the “No Build” Alternative</a:t>
            </a:r>
          </a:p>
          <a:p>
            <a:r>
              <a:rPr lang="en-US" dirty="0"/>
              <a:t>Screening Criteria for Alternatives</a:t>
            </a:r>
          </a:p>
          <a:p>
            <a:r>
              <a:rPr lang="en-US" dirty="0"/>
              <a:t>Decision to move the Project forward. </a:t>
            </a:r>
          </a:p>
          <a:p>
            <a:r>
              <a:rPr lang="en-US" dirty="0"/>
              <a:t>Clarifies and justifies the </a:t>
            </a:r>
            <a:r>
              <a:rPr lang="en-US" i="1" dirty="0"/>
              <a:t>expected outcome of the investment</a:t>
            </a:r>
          </a:p>
          <a:p>
            <a:endParaRPr lang="en-US" dirty="0"/>
          </a:p>
          <a:p>
            <a:pPr marL="0" indent="0">
              <a:buNone/>
            </a:pPr>
            <a:endParaRPr lang="en-US" dirty="0"/>
          </a:p>
        </p:txBody>
      </p:sp>
      <p:pic>
        <p:nvPicPr>
          <p:cNvPr id="4" name="Picture 3">
            <a:extLst>
              <a:ext uri="{FF2B5EF4-FFF2-40B4-BE49-F238E27FC236}">
                <a16:creationId xmlns:a16="http://schemas.microsoft.com/office/drawing/2014/main" id="{B0003914-60C2-4BC5-9621-4C04C5C7894C}"/>
              </a:ext>
            </a:extLst>
          </p:cNvPr>
          <p:cNvPicPr>
            <a:picLocks noChangeAspect="1"/>
          </p:cNvPicPr>
          <p:nvPr/>
        </p:nvPicPr>
        <p:blipFill>
          <a:blip r:embed="rId3"/>
          <a:stretch>
            <a:fillRect/>
          </a:stretch>
        </p:blipFill>
        <p:spPr>
          <a:xfrm>
            <a:off x="7013713" y="2743200"/>
            <a:ext cx="1950889" cy="2865368"/>
          </a:xfrm>
          <a:prstGeom prst="rect">
            <a:avLst/>
          </a:prstGeom>
        </p:spPr>
      </p:pic>
    </p:spTree>
    <p:extLst>
      <p:ext uri="{BB962C8B-B14F-4D97-AF65-F5344CB8AC3E}">
        <p14:creationId xmlns:p14="http://schemas.microsoft.com/office/powerpoint/2010/main" val="11347623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513" y="533400"/>
            <a:ext cx="8229600" cy="1143000"/>
          </a:xfrm>
        </p:spPr>
        <p:txBody>
          <a:bodyPr/>
          <a:lstStyle/>
          <a:p>
            <a:r>
              <a:rPr lang="en-US" dirty="0"/>
              <a:t>Legally required for projects that include NEPA documentation</a:t>
            </a:r>
            <a:br>
              <a:rPr lang="en-US" dirty="0"/>
            </a:br>
            <a:r>
              <a:rPr lang="en-US" dirty="0"/>
              <a:t>What is NEPA?</a:t>
            </a:r>
          </a:p>
        </p:txBody>
      </p:sp>
      <p:sp>
        <p:nvSpPr>
          <p:cNvPr id="3" name="Content Placeholder 2"/>
          <p:cNvSpPr>
            <a:spLocks noGrp="1"/>
          </p:cNvSpPr>
          <p:nvPr>
            <p:ph idx="1"/>
          </p:nvPr>
        </p:nvSpPr>
        <p:spPr>
          <a:xfrm>
            <a:off x="457200" y="2133600"/>
            <a:ext cx="8229600" cy="4525963"/>
          </a:xfrm>
        </p:spPr>
        <p:txBody>
          <a:bodyPr/>
          <a:lstStyle/>
          <a:p>
            <a:r>
              <a:rPr lang="en-US" sz="2400" dirty="0"/>
              <a:t>The </a:t>
            </a:r>
            <a:r>
              <a:rPr lang="en-US" sz="2400" b="1" dirty="0"/>
              <a:t>National</a:t>
            </a:r>
            <a:r>
              <a:rPr lang="en-US" sz="2400" dirty="0"/>
              <a:t> </a:t>
            </a:r>
            <a:r>
              <a:rPr lang="en-US" sz="2400" b="1" dirty="0"/>
              <a:t>Environmental</a:t>
            </a:r>
            <a:r>
              <a:rPr lang="en-US" sz="2400" dirty="0"/>
              <a:t> </a:t>
            </a:r>
            <a:r>
              <a:rPr lang="en-US" sz="2400" b="1" dirty="0"/>
              <a:t>Policy</a:t>
            </a:r>
            <a:r>
              <a:rPr lang="en-US" sz="2400" dirty="0"/>
              <a:t> </a:t>
            </a:r>
            <a:r>
              <a:rPr lang="en-US" sz="2400" b="1" dirty="0"/>
              <a:t>Act</a:t>
            </a:r>
            <a:r>
              <a:rPr lang="en-US" sz="2400" dirty="0"/>
              <a:t> (</a:t>
            </a:r>
            <a:r>
              <a:rPr lang="en-US" sz="2400" b="1" dirty="0"/>
              <a:t>NEPA</a:t>
            </a:r>
            <a:r>
              <a:rPr lang="en-US" sz="2400" dirty="0"/>
              <a:t>) is a United States environmental law that promotes the enhancement of the environment and established the President's Council on Environmental Quality (CEQ). The law was enacted on January 1, 1970. As the bill was an early step towards the development of the United </a:t>
            </a:r>
            <a:r>
              <a:rPr lang="en-US" sz="2400" dirty="0" err="1"/>
              <a:t>States's</a:t>
            </a:r>
            <a:r>
              <a:rPr lang="en-US" sz="2400" dirty="0"/>
              <a:t> environmental policy.</a:t>
            </a:r>
          </a:p>
          <a:p>
            <a:r>
              <a:rPr lang="en-US" sz="2400" dirty="0"/>
              <a:t>The </a:t>
            </a:r>
            <a:r>
              <a:rPr lang="en-US" sz="2400" i="1" dirty="0"/>
              <a:t>Legal Guidance </a:t>
            </a:r>
            <a:r>
              <a:rPr lang="en-US" sz="2400" dirty="0"/>
              <a:t>for Purpose &amp; Need Statements comes from NEPA CEQ regulation, Section 1502.13. </a:t>
            </a:r>
          </a:p>
          <a:p>
            <a:r>
              <a:rPr lang="en-US" sz="2400" dirty="0"/>
              <a:t>“…shall </a:t>
            </a:r>
            <a:r>
              <a:rPr lang="en-US" sz="2400" b="1" u="sng" dirty="0"/>
              <a:t>briefly</a:t>
            </a:r>
            <a:r>
              <a:rPr lang="en-US" sz="2400" dirty="0"/>
              <a:t> specify the underlying purpose and need to which the agency is responding in proposing alternatives including the proposed action.”</a:t>
            </a:r>
          </a:p>
        </p:txBody>
      </p:sp>
    </p:spTree>
    <p:extLst>
      <p:ext uri="{BB962C8B-B14F-4D97-AF65-F5344CB8AC3E}">
        <p14:creationId xmlns:p14="http://schemas.microsoft.com/office/powerpoint/2010/main" val="17097528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2"/>
            <a:r>
              <a:rPr lang="en-US" dirty="0"/>
              <a:t>NOT CARVED IN STONE!</a:t>
            </a:r>
          </a:p>
        </p:txBody>
      </p:sp>
      <p:sp>
        <p:nvSpPr>
          <p:cNvPr id="3" name="Content Placeholder 2"/>
          <p:cNvSpPr>
            <a:spLocks noGrp="1"/>
          </p:cNvSpPr>
          <p:nvPr>
            <p:ph idx="1"/>
          </p:nvPr>
        </p:nvSpPr>
        <p:spPr>
          <a:xfrm>
            <a:off x="152400" y="1219200"/>
            <a:ext cx="5791200" cy="4525963"/>
          </a:xfrm>
        </p:spPr>
        <p:txBody>
          <a:bodyPr/>
          <a:lstStyle/>
          <a:p>
            <a:pPr lvl="2"/>
            <a:r>
              <a:rPr lang="en-US" dirty="0"/>
              <a:t>It is a fluid, living “narrative”.</a:t>
            </a:r>
          </a:p>
          <a:p>
            <a:pPr lvl="2"/>
            <a:r>
              <a:rPr lang="en-US" dirty="0"/>
              <a:t>The DRAFT P&amp;N is continuously evaluated as information is gained from the public involvement process and data analysis.</a:t>
            </a:r>
          </a:p>
          <a:p>
            <a:pPr lvl="2"/>
            <a:r>
              <a:rPr lang="en-US" dirty="0"/>
              <a:t>The Project Team can refine the DRAFT P&amp;N throughout the project development process.</a:t>
            </a:r>
          </a:p>
          <a:p>
            <a:pPr lvl="2"/>
            <a:r>
              <a:rPr lang="en-US" dirty="0"/>
              <a:t>When DRAFT P&amp;N changes significantly then Project Team  may need to revisit project assumptions.</a:t>
            </a:r>
          </a:p>
          <a:p>
            <a:pPr lvl="2"/>
            <a:r>
              <a:rPr lang="en-US" dirty="0"/>
              <a:t>Once Environmental Document is approved, changes to the P&amp;N are difficult.</a:t>
            </a:r>
          </a:p>
          <a:p>
            <a:pPr lvl="2"/>
            <a:endParaRPr lang="en-US" dirty="0"/>
          </a:p>
          <a:p>
            <a:endParaRPr lang="en-US" dirty="0"/>
          </a:p>
        </p:txBody>
      </p:sp>
      <p:pic>
        <p:nvPicPr>
          <p:cNvPr id="4" name="Picture 3">
            <a:extLst>
              <a:ext uri="{FF2B5EF4-FFF2-40B4-BE49-F238E27FC236}">
                <a16:creationId xmlns:a16="http://schemas.microsoft.com/office/drawing/2014/main" id="{B2E68F20-DCF7-4580-B2F8-4F137FCFABB0}"/>
              </a:ext>
            </a:extLst>
          </p:cNvPr>
          <p:cNvPicPr>
            <a:picLocks noChangeAspect="1"/>
          </p:cNvPicPr>
          <p:nvPr/>
        </p:nvPicPr>
        <p:blipFill>
          <a:blip r:embed="rId3"/>
          <a:stretch>
            <a:fillRect/>
          </a:stretch>
        </p:blipFill>
        <p:spPr>
          <a:xfrm>
            <a:off x="5943600" y="1219200"/>
            <a:ext cx="4631472" cy="2350248"/>
          </a:xfrm>
          <a:prstGeom prst="rect">
            <a:avLst/>
          </a:prstGeom>
        </p:spPr>
      </p:pic>
    </p:spTree>
    <p:extLst>
      <p:ext uri="{BB962C8B-B14F-4D97-AF65-F5344CB8AC3E}">
        <p14:creationId xmlns:p14="http://schemas.microsoft.com/office/powerpoint/2010/main" val="28908491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197" y="533400"/>
            <a:ext cx="8229600" cy="1143000"/>
          </a:xfrm>
        </p:spPr>
        <p:txBody>
          <a:bodyPr/>
          <a:lstStyle/>
          <a:p>
            <a:r>
              <a:rPr lang="en-US" dirty="0"/>
              <a:t>HOW? </a:t>
            </a:r>
            <a:br>
              <a:rPr lang="en-US" dirty="0"/>
            </a:br>
            <a:r>
              <a:rPr lang="en-US" dirty="0"/>
              <a:t>The Elements of                                          a DRAFT P&amp;N Statement</a:t>
            </a:r>
          </a:p>
        </p:txBody>
      </p:sp>
      <p:sp>
        <p:nvSpPr>
          <p:cNvPr id="3" name="Content Placeholder 2"/>
          <p:cNvSpPr>
            <a:spLocks noGrp="1"/>
          </p:cNvSpPr>
          <p:nvPr>
            <p:ph idx="1"/>
          </p:nvPr>
        </p:nvSpPr>
        <p:spPr>
          <a:xfrm>
            <a:off x="479474" y="2314452"/>
            <a:ext cx="8229600" cy="4525963"/>
          </a:xfrm>
        </p:spPr>
        <p:txBody>
          <a:bodyPr/>
          <a:lstStyle/>
          <a:p>
            <a:pPr lvl="1"/>
            <a:r>
              <a:rPr lang="en-US" dirty="0"/>
              <a:t>The Need</a:t>
            </a:r>
          </a:p>
          <a:p>
            <a:pPr lvl="2"/>
            <a:r>
              <a:rPr lang="en-US" sz="2800" dirty="0"/>
              <a:t>Supporting Data </a:t>
            </a:r>
          </a:p>
          <a:p>
            <a:pPr lvl="3"/>
            <a:r>
              <a:rPr lang="en-US" sz="2800" dirty="0"/>
              <a:t>Form and Function</a:t>
            </a:r>
          </a:p>
          <a:p>
            <a:pPr lvl="3"/>
            <a:r>
              <a:rPr lang="en-US" sz="2800" u="sng" dirty="0"/>
              <a:t>EXISTING</a:t>
            </a:r>
            <a:r>
              <a:rPr lang="en-US" sz="2800" dirty="0"/>
              <a:t> Conditions &amp; </a:t>
            </a:r>
            <a:r>
              <a:rPr lang="en-US" sz="2800" u="sng" dirty="0"/>
              <a:t>FUTURE</a:t>
            </a:r>
            <a:r>
              <a:rPr lang="en-US" sz="2800" dirty="0"/>
              <a:t> projections</a:t>
            </a:r>
          </a:p>
          <a:p>
            <a:pPr lvl="1"/>
            <a:r>
              <a:rPr lang="en-US" dirty="0"/>
              <a:t>The Purpose</a:t>
            </a:r>
          </a:p>
          <a:p>
            <a:pPr lvl="2"/>
            <a:r>
              <a:rPr lang="en-US" sz="2800" dirty="0"/>
              <a:t>Problem Statement in an “Active” format.</a:t>
            </a:r>
          </a:p>
          <a:p>
            <a:pPr lvl="1"/>
            <a:r>
              <a:rPr lang="en-US" dirty="0"/>
              <a:t>Goals &amp; Objectives</a:t>
            </a:r>
          </a:p>
          <a:p>
            <a:pPr lvl="2"/>
            <a:r>
              <a:rPr lang="en-US" sz="2800" dirty="0"/>
              <a:t>Describes other issues to be resolved</a:t>
            </a:r>
          </a:p>
          <a:p>
            <a:pPr marL="914400" lvl="2" indent="0">
              <a:buNone/>
            </a:pPr>
            <a:endParaRPr lang="en-US" dirty="0"/>
          </a:p>
        </p:txBody>
      </p:sp>
    </p:spTree>
    <p:extLst>
      <p:ext uri="{BB962C8B-B14F-4D97-AF65-F5344CB8AC3E}">
        <p14:creationId xmlns:p14="http://schemas.microsoft.com/office/powerpoint/2010/main" val="527426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152400"/>
            <a:ext cx="8229600" cy="1265238"/>
          </a:xfrm>
        </p:spPr>
        <p:style>
          <a:lnRef idx="1">
            <a:schemeClr val="accent2"/>
          </a:lnRef>
          <a:fillRef idx="2">
            <a:schemeClr val="accent2"/>
          </a:fillRef>
          <a:effectRef idx="1">
            <a:schemeClr val="accent2"/>
          </a:effectRef>
          <a:fontRef idx="minor">
            <a:schemeClr val="dk1"/>
          </a:fontRef>
        </p:style>
        <p:txBody>
          <a:bodyPr/>
          <a:lstStyle/>
          <a:p>
            <a:pPr eaLnBrk="1" hangingPunct="1"/>
            <a:r>
              <a:rPr lang="en-US" dirty="0"/>
              <a:t>Purpose &amp; Need Statements</a:t>
            </a:r>
            <a:br>
              <a:rPr lang="en-US" dirty="0"/>
            </a:br>
            <a:r>
              <a:rPr lang="en-US" dirty="0"/>
              <a:t>Less is </a:t>
            </a:r>
            <a:r>
              <a:rPr lang="en-US" i="1" dirty="0"/>
              <a:t>always</a:t>
            </a:r>
            <a:r>
              <a:rPr lang="en-US" dirty="0"/>
              <a:t> More.</a:t>
            </a:r>
          </a:p>
        </p:txBody>
      </p:sp>
      <p:sp>
        <p:nvSpPr>
          <p:cNvPr id="13315" name="Content Placeholder 2"/>
          <p:cNvSpPr>
            <a:spLocks noGrp="1"/>
          </p:cNvSpPr>
          <p:nvPr>
            <p:ph idx="1"/>
          </p:nvPr>
        </p:nvSpPr>
        <p:spPr>
          <a:xfrm>
            <a:off x="381000" y="2057400"/>
            <a:ext cx="8229600" cy="4525963"/>
          </a:xfrm>
        </p:spPr>
        <p:txBody>
          <a:bodyPr/>
          <a:lstStyle/>
          <a:p>
            <a:pPr eaLnBrk="1" hangingPunct="1"/>
            <a:r>
              <a:rPr lang="en-US" sz="2400" b="1" dirty="0"/>
              <a:t>Lord’s Prayer</a:t>
            </a:r>
            <a:r>
              <a:rPr lang="en-US" sz="2400" dirty="0"/>
              <a:t> (66 words)</a:t>
            </a:r>
          </a:p>
          <a:p>
            <a:pPr lvl="1" eaLnBrk="1" hangingPunct="1"/>
            <a:r>
              <a:rPr lang="en-US" sz="2000" dirty="0"/>
              <a:t>Most people know it.</a:t>
            </a:r>
          </a:p>
          <a:p>
            <a:pPr eaLnBrk="1" hangingPunct="1"/>
            <a:r>
              <a:rPr lang="en-US" sz="2400" b="1" dirty="0"/>
              <a:t>10 Commandments  </a:t>
            </a:r>
            <a:r>
              <a:rPr lang="en-US" sz="2400" dirty="0"/>
              <a:t>(179 words)</a:t>
            </a:r>
          </a:p>
          <a:p>
            <a:pPr lvl="1" eaLnBrk="1" hangingPunct="1"/>
            <a:r>
              <a:rPr lang="en-US" sz="2000" dirty="0"/>
              <a:t>Many can recite them.</a:t>
            </a:r>
          </a:p>
          <a:p>
            <a:pPr eaLnBrk="1" hangingPunct="1"/>
            <a:r>
              <a:rPr lang="en-US" sz="2400" b="1" dirty="0"/>
              <a:t>Gettysburg Address </a:t>
            </a:r>
            <a:r>
              <a:rPr lang="en-US" sz="2400" dirty="0"/>
              <a:t>(282 words)</a:t>
            </a:r>
          </a:p>
          <a:p>
            <a:pPr lvl="1" eaLnBrk="1" hangingPunct="1"/>
            <a:r>
              <a:rPr lang="en-US" sz="2000" dirty="0"/>
              <a:t>Americans can talk about it.</a:t>
            </a:r>
          </a:p>
          <a:p>
            <a:pPr eaLnBrk="1" hangingPunct="1"/>
            <a:r>
              <a:rPr lang="en-US" sz="2400" b="1" dirty="0"/>
              <a:t>US Regulations on the Sale of Cabbage </a:t>
            </a:r>
            <a:r>
              <a:rPr lang="en-US" sz="2400" dirty="0"/>
              <a:t>(26,911 words)</a:t>
            </a:r>
          </a:p>
          <a:p>
            <a:pPr lvl="1" eaLnBrk="1" hangingPunct="1"/>
            <a:r>
              <a:rPr lang="en-US" sz="2000" dirty="0"/>
              <a:t>Nobody cares.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0F30E28F43D84881B1E447717B93F8" ma:contentTypeVersion="7" ma:contentTypeDescription="Create a new document." ma:contentTypeScope="" ma:versionID="b748e49c15c57adbcf31b8296ec0e051">
  <xsd:schema xmlns:xsd="http://www.w3.org/2001/XMLSchema" xmlns:xs="http://www.w3.org/2001/XMLSchema" xmlns:p="http://schemas.microsoft.com/office/2006/metadata/properties" xmlns:ns2="b47a5aad-adfb-4dac-9d3f-47090e67d565" targetNamespace="http://schemas.microsoft.com/office/2006/metadata/properties" ma:root="true" ma:fieldsID="10e404f992e9072f4276d4f787b18ba3" ns2:_="">
    <xsd:import namespace="b47a5aad-adfb-4dac-9d3f-47090e67d565"/>
    <xsd:element name="properties">
      <xsd:complexType>
        <xsd:sequence>
          <xsd:element name="documentManagement">
            <xsd:complexType>
              <xsd:all>
                <xsd:element ref="ns2:Speakers" minOccurs="0"/>
                <xsd:element ref="ns2:Day" minOccurs="0"/>
                <xsd:element ref="ns2:Year" minOccurs="0"/>
                <xsd:element ref="ns2:Se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47a5aad-adfb-4dac-9d3f-47090e67d565" elementFormDefault="qualified">
    <xsd:import namespace="http://schemas.microsoft.com/office/2006/documentManagement/types"/>
    <xsd:import namespace="http://schemas.microsoft.com/office/infopath/2007/PartnerControls"/>
    <xsd:element name="Speakers" ma:index="4" nillable="true" ma:displayName="Speakers" ma:internalName="Speakers" ma:readOnly="false">
      <xsd:simpleType>
        <xsd:restriction base="dms:Note">
          <xsd:maxLength value="255"/>
        </xsd:restriction>
      </xsd:simpleType>
    </xsd:element>
    <xsd:element name="Day" ma:index="5" nillable="true" ma:displayName="Day" ma:internalName="Day" ma:readOnly="false">
      <xsd:simpleType>
        <xsd:restriction base="dms:Text">
          <xsd:maxLength value="255"/>
        </xsd:restriction>
      </xsd:simpleType>
    </xsd:element>
    <xsd:element name="Year" ma:index="6" nillable="true" ma:displayName="Year" ma:internalName="Year" ma:readOnly="false">
      <xsd:simpleType>
        <xsd:restriction base="dms:Text">
          <xsd:maxLength value="255"/>
        </xsd:restriction>
      </xsd:simpleType>
    </xsd:element>
    <xsd:element name="Section" ma:index="7" nillable="true" ma:displayName="Section" ma:internalName="Section"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peakers xmlns="b47a5aad-adfb-4dac-9d3f-47090e67d565">Jeff Moore</Speakers>
    <Year xmlns="b47a5aad-adfb-4dac-9d3f-47090e67d565">2017</Year>
    <Section xmlns="b47a5aad-adfb-4dac-9d3f-47090e67d565">Project Management</Section>
    <Day xmlns="b47a5aad-adfb-4dac-9d3f-47090e67d565">Wednesday</Day>
  </documentManagement>
</p:properties>
</file>

<file path=customXml/itemProps1.xml><?xml version="1.0" encoding="utf-8"?>
<ds:datastoreItem xmlns:ds="http://schemas.openxmlformats.org/officeDocument/2006/customXml" ds:itemID="{3BE9C76B-6B4A-4C6D-83D9-C7C18F7412E2}"/>
</file>

<file path=customXml/itemProps2.xml><?xml version="1.0" encoding="utf-8"?>
<ds:datastoreItem xmlns:ds="http://schemas.openxmlformats.org/officeDocument/2006/customXml" ds:itemID="{739447E0-806E-4D43-9EE1-C89EBB38F716}"/>
</file>

<file path=customXml/itemProps3.xml><?xml version="1.0" encoding="utf-8"?>
<ds:datastoreItem xmlns:ds="http://schemas.openxmlformats.org/officeDocument/2006/customXml" ds:itemID="{7D387287-63BC-41E1-A937-06F86A6A540D}"/>
</file>

<file path=docProps/app.xml><?xml version="1.0" encoding="utf-8"?>
<Properties xmlns="http://schemas.openxmlformats.org/officeDocument/2006/extended-properties" xmlns:vt="http://schemas.openxmlformats.org/officeDocument/2006/docPropsVTypes">
  <Template/>
  <TotalTime>3562</TotalTime>
  <Words>2161</Words>
  <Application>Microsoft Office PowerPoint</Application>
  <PresentationFormat>On-screen Show (4:3)</PresentationFormat>
  <Paragraphs>213</Paragraphs>
  <Slides>23</Slides>
  <Notes>19</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31" baseType="lpstr">
      <vt:lpstr>Arial</vt:lpstr>
      <vt:lpstr>Calibri</vt:lpstr>
      <vt:lpstr>Garamond</vt:lpstr>
      <vt:lpstr>Georgia</vt:lpstr>
      <vt:lpstr>Times New Roman</vt:lpstr>
      <vt:lpstr>Wingdings 2</vt:lpstr>
      <vt:lpstr>Office Theme</vt:lpstr>
      <vt:lpstr>Clip</vt:lpstr>
      <vt:lpstr>Defining Data Driven Needs for the Project Purpose  2017 Partnering Conference August 16, 2017 </vt:lpstr>
      <vt:lpstr>Your Assignment to draft a Purpose &amp; Need Statement feels like:</vt:lpstr>
      <vt:lpstr>Agenda</vt:lpstr>
      <vt:lpstr> </vt:lpstr>
      <vt:lpstr>WHAT is a P&amp;N?                                                         A Tool for Quality Decision Making </vt:lpstr>
      <vt:lpstr>Legally required for projects that include NEPA documentation What is NEPA?</vt:lpstr>
      <vt:lpstr>NOT CARVED IN STONE!</vt:lpstr>
      <vt:lpstr>HOW?  The Elements of                                          a DRAFT P&amp;N Statement</vt:lpstr>
      <vt:lpstr>Purpose &amp; Need Statements Less is always More.</vt:lpstr>
      <vt:lpstr>The P&amp;N Building Blocks</vt:lpstr>
      <vt:lpstr>Planners:   The “Keepers of the Stuff”</vt:lpstr>
      <vt:lpstr>Project Identification Form (PIF)  Describes the Project, its Origin, &amp; Purpose  </vt:lpstr>
      <vt:lpstr>The Flow of the P&amp;N</vt:lpstr>
      <vt:lpstr>KY 100 (Simpson &amp; Allen Counties) Project Need</vt:lpstr>
      <vt:lpstr>KY 100 (Simpson &amp; Allen Counties)</vt:lpstr>
      <vt:lpstr>Using Your Words:                                  The Language of Purpose</vt:lpstr>
      <vt:lpstr>The Language of Purpose</vt:lpstr>
      <vt:lpstr>The Language of Purpose</vt:lpstr>
      <vt:lpstr>The Language of Purpose</vt:lpstr>
      <vt:lpstr>The Language of Purpose</vt:lpstr>
      <vt:lpstr>The Language of Purpose</vt:lpstr>
      <vt:lpstr>KYTC P&amp;N Guidance</vt:lpstr>
      <vt:lpstr>PowerPoint Presentation</vt:lpstr>
    </vt:vector>
  </TitlesOfParts>
  <Company>KYTC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Your Data Driven Needs for Your Purpose</dc:title>
  <dc:creator>KYTC</dc:creator>
  <cp:lastModifiedBy>Jeff Moore</cp:lastModifiedBy>
  <cp:revision>176</cp:revision>
  <cp:lastPrinted>2016-05-31T14:12:49Z</cp:lastPrinted>
  <dcterms:created xsi:type="dcterms:W3CDTF">2008-01-24T13:30:06Z</dcterms:created>
  <dcterms:modified xsi:type="dcterms:W3CDTF">2017-08-04T14:21:16Z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0x0101009E0F30E28F43D84881B1E447717B93F8</vt:lpwstr>
  </property>
</Properties>
</file>